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30" r:id="rId1"/>
  </p:sldMasterIdLst>
  <p:sldIdLst>
    <p:sldId id="256" r:id="rId2"/>
    <p:sldId id="258" r:id="rId3"/>
    <p:sldId id="263" r:id="rId4"/>
    <p:sldId id="259" r:id="rId5"/>
    <p:sldId id="262" r:id="rId6"/>
    <p:sldId id="260" r:id="rId7"/>
    <p:sldId id="269" r:id="rId8"/>
    <p:sldId id="290" r:id="rId9"/>
    <p:sldId id="285" r:id="rId10"/>
    <p:sldId id="295" r:id="rId11"/>
    <p:sldId id="294" r:id="rId12"/>
    <p:sldId id="291" r:id="rId13"/>
    <p:sldId id="292" r:id="rId14"/>
    <p:sldId id="265" r:id="rId15"/>
    <p:sldId id="275" r:id="rId16"/>
    <p:sldId id="273" r:id="rId17"/>
    <p:sldId id="274" r:id="rId18"/>
    <p:sldId id="267" r:id="rId19"/>
    <p:sldId id="276" r:id="rId20"/>
    <p:sldId id="277" r:id="rId21"/>
    <p:sldId id="279" r:id="rId22"/>
    <p:sldId id="266" r:id="rId23"/>
    <p:sldId id="289" r:id="rId24"/>
    <p:sldId id="278" r:id="rId25"/>
    <p:sldId id="288" r:id="rId26"/>
    <p:sldId id="268" r:id="rId27"/>
    <p:sldId id="283" r:id="rId28"/>
    <p:sldId id="284" r:id="rId29"/>
    <p:sldId id="280" r:id="rId30"/>
    <p:sldId id="281" r:id="rId31"/>
    <p:sldId id="296" r:id="rId32"/>
    <p:sldId id="293" r:id="rId33"/>
    <p:sldId id="271" r:id="rId34"/>
  </p:sldIdLst>
  <p:sldSz cx="9144000" cy="6858000" type="screen4x3"/>
  <p:notesSz cx="6858000" cy="9144000"/>
  <p:defaultTextStyle>
    <a:defPPr>
      <a:defRPr lang="sl-SI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5BD"/>
    <a:srgbClr val="D4D4D4"/>
    <a:srgbClr val="404040"/>
    <a:srgbClr val="1287C3"/>
    <a:srgbClr val="30AC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144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9314" y="596019"/>
            <a:ext cx="7510506" cy="3213982"/>
          </a:xfrm>
        </p:spPr>
        <p:txBody>
          <a:bodyPr anchor="b">
            <a:normAutofit/>
          </a:bodyPr>
          <a:lstStyle>
            <a:lvl1pPr algn="ctr">
              <a:defRPr sz="40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9314" y="3886200"/>
            <a:ext cx="7510506" cy="2219108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0" scaled="1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EA90C-F6CE-4AB0-BC4B-B6334DF1FF1D}" type="datetimeFigureOut">
              <a:rPr lang="sl-SI" smtClean="0"/>
              <a:t>30. 11. 2015</a:t>
            </a:fld>
            <a:endParaRPr lang="sl-S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C72C9-21AD-4F83-BA1D-B79DE7342DEC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214816840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677" y="4377485"/>
            <a:ext cx="7413007" cy="907505"/>
          </a:xfrm>
        </p:spPr>
        <p:txBody>
          <a:bodyPr anchor="b">
            <a:normAutofit/>
          </a:bodyPr>
          <a:lstStyle>
            <a:lvl1pPr algn="l">
              <a:defRPr sz="2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7678" y="996188"/>
            <a:ext cx="7301427" cy="298112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677" y="5284990"/>
            <a:ext cx="7413007" cy="81707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EA90C-F6CE-4AB0-BC4B-B6334DF1FF1D}" type="datetimeFigureOut">
              <a:rPr lang="sl-SI" smtClean="0"/>
              <a:t>30. 11. 2015</a:t>
            </a:fld>
            <a:endParaRPr lang="sl-S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7678" y="6181344"/>
            <a:ext cx="5337278" cy="365125"/>
          </a:xfrm>
        </p:spPr>
        <p:txBody>
          <a:bodyPr/>
          <a:lstStyle/>
          <a:p>
            <a:endParaRPr lang="sl-SI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C72C9-21AD-4F83-BA1D-B79DE7342DEC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17437274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8347" y="596018"/>
            <a:ext cx="7511474" cy="3137782"/>
          </a:xfrm>
        </p:spPr>
        <p:txBody>
          <a:bodyPr anchor="ctr">
            <a:normAutofit/>
          </a:bodyPr>
          <a:lstStyle>
            <a:lvl1pPr algn="l">
              <a:defRPr sz="2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8347" y="4343400"/>
            <a:ext cx="7511474" cy="1758660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EA90C-F6CE-4AB0-BC4B-B6334DF1FF1D}" type="datetimeFigureOut">
              <a:rPr lang="sl-SI" smtClean="0"/>
              <a:t>30. 11. 2015</a:t>
            </a:fld>
            <a:endParaRPr lang="sl-S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C72C9-21AD-4F83-BA1D-B79DE7342DEC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40485557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583818" y="86027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888822" y="2985923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942" y="596018"/>
            <a:ext cx="6974115" cy="3044079"/>
          </a:xfrm>
        </p:spPr>
        <p:txBody>
          <a:bodyPr anchor="ctr">
            <a:normAutofit/>
          </a:bodyPr>
          <a:lstStyle>
            <a:lvl1pPr algn="l">
              <a:defRPr sz="28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256436" y="3650606"/>
            <a:ext cx="6631128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4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8347" y="4641206"/>
            <a:ext cx="7511473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0" scaled="1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EA90C-F6CE-4AB0-BC4B-B6334DF1FF1D}" type="datetimeFigureOut">
              <a:rPr lang="sl-SI" smtClean="0"/>
              <a:t>30. 11. 2015</a:t>
            </a:fld>
            <a:endParaRPr lang="sl-S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C72C9-21AD-4F83-BA1D-B79DE7342DEC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15048805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8347" y="3603566"/>
            <a:ext cx="7512338" cy="1468800"/>
          </a:xfrm>
        </p:spPr>
        <p:txBody>
          <a:bodyPr anchor="b">
            <a:normAutofit/>
          </a:bodyPr>
          <a:lstStyle>
            <a:lvl1pPr algn="l">
              <a:defRPr sz="2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1015" y="5072366"/>
            <a:ext cx="7512339" cy="102969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EA90C-F6CE-4AB0-BC4B-B6334DF1FF1D}" type="datetimeFigureOut">
              <a:rPr lang="sl-SI" smtClean="0"/>
              <a:t>30. 11. 2015</a:t>
            </a:fld>
            <a:endParaRPr lang="sl-S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C72C9-21AD-4F83-BA1D-B79DE7342DEC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28160237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583818" y="753851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887556" y="287949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942" y="596018"/>
            <a:ext cx="6974115" cy="2844369"/>
          </a:xfrm>
        </p:spPr>
        <p:txBody>
          <a:bodyPr anchor="ctr">
            <a:normAutofit/>
          </a:bodyPr>
          <a:lstStyle>
            <a:lvl1pPr algn="l">
              <a:defRPr sz="28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18347" y="3886200"/>
            <a:ext cx="7512338" cy="105366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0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0" scaled="1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8347" y="4939862"/>
            <a:ext cx="7512338" cy="1162198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EA90C-F6CE-4AB0-BC4B-B6334DF1FF1D}" type="datetimeFigureOut">
              <a:rPr lang="sl-SI" smtClean="0"/>
              <a:t>30. 11. 2015</a:t>
            </a:fld>
            <a:endParaRPr lang="sl-S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C72C9-21AD-4F83-BA1D-B79DE7342DEC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276631014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8346" y="596018"/>
            <a:ext cx="7511473" cy="2756783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2800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18346" y="3682941"/>
            <a:ext cx="7511473" cy="1049283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8347" y="4732224"/>
            <a:ext cx="7511472" cy="1369836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EA90C-F6CE-4AB0-BC4B-B6334DF1FF1D}" type="datetimeFigureOut">
              <a:rPr lang="sl-SI" smtClean="0"/>
              <a:t>30. 11. 2015</a:t>
            </a:fld>
            <a:endParaRPr lang="sl-S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C72C9-21AD-4F83-BA1D-B79DE7342DEC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1438130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18347" y="596018"/>
            <a:ext cx="7511473" cy="131248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EA90C-F6CE-4AB0-BC4B-B6334DF1FF1D}" type="datetimeFigureOut">
              <a:rPr lang="sl-SI" smtClean="0"/>
              <a:t>30. 11. 2015</a:t>
            </a:fld>
            <a:endParaRPr lang="sl-S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C72C9-21AD-4F83-BA1D-B79DE7342DEC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1002420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1708" y="596018"/>
            <a:ext cx="1778112" cy="550604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8347" y="596018"/>
            <a:ext cx="5624137" cy="5506042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EA90C-F6CE-4AB0-BC4B-B6334DF1FF1D}" type="datetimeFigureOut">
              <a:rPr lang="sl-SI" smtClean="0"/>
              <a:t>30. 11. 2015</a:t>
            </a:fld>
            <a:endParaRPr lang="sl-S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C72C9-21AD-4F83-BA1D-B79DE7342DEC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46816761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EA90C-F6CE-4AB0-BC4B-B6334DF1FF1D}" type="datetimeFigureOut">
              <a:rPr lang="sl-SI" smtClean="0"/>
              <a:t>30. 11. 2015</a:t>
            </a:fld>
            <a:endParaRPr lang="sl-S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C72C9-21AD-4F83-BA1D-B79DE7342DEC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18605166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9314" y="3270698"/>
            <a:ext cx="7510506" cy="1823305"/>
          </a:xfrm>
        </p:spPr>
        <p:txBody>
          <a:bodyPr anchor="b">
            <a:normAutofit/>
          </a:bodyPr>
          <a:lstStyle>
            <a:lvl1pPr algn="r">
              <a:defRPr sz="2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9314" y="5103810"/>
            <a:ext cx="7510506" cy="99825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EA90C-F6CE-4AB0-BC4B-B6334DF1FF1D}" type="datetimeFigureOut">
              <a:rPr lang="sl-SI" smtClean="0"/>
              <a:t>30. 11. 2015</a:t>
            </a:fld>
            <a:endParaRPr lang="sl-S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C72C9-21AD-4F83-BA1D-B79DE7342DEC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291881673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347" y="2060898"/>
            <a:ext cx="3685073" cy="4031331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0580" y="2060898"/>
            <a:ext cx="3689239" cy="403133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EA90C-F6CE-4AB0-BC4B-B6334DF1FF1D}" type="datetimeFigureOut">
              <a:rPr lang="sl-SI" smtClean="0"/>
              <a:t>30. 11. 2015</a:t>
            </a:fld>
            <a:endParaRPr lang="sl-S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C72C9-21AD-4F83-BA1D-B79DE7342DEC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8242633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6306" y="2060898"/>
            <a:ext cx="3397113" cy="733596"/>
          </a:xfrm>
        </p:spPr>
        <p:txBody>
          <a:bodyPr anchor="b">
            <a:noAutofit/>
          </a:bodyPr>
          <a:lstStyle>
            <a:lvl1pPr marL="0" indent="0">
              <a:buNone/>
              <a:defRPr sz="2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8347" y="2786027"/>
            <a:ext cx="3685073" cy="3316033"/>
          </a:xfrm>
        </p:spPr>
        <p:txBody>
          <a:bodyPr anchor="t"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10150" y="2060898"/>
            <a:ext cx="3419670" cy="725129"/>
          </a:xfrm>
        </p:spPr>
        <p:txBody>
          <a:bodyPr anchor="b">
            <a:noAutofit/>
          </a:bodyPr>
          <a:lstStyle>
            <a:lvl1pPr marL="0" indent="0">
              <a:buNone/>
              <a:defRPr sz="2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65" y="2786027"/>
            <a:ext cx="3701520" cy="3316033"/>
          </a:xfrm>
        </p:spPr>
        <p:txBody>
          <a:bodyPr anchor="t"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EA90C-F6CE-4AB0-BC4B-B6334DF1FF1D}" type="datetimeFigureOut">
              <a:rPr lang="sl-SI" smtClean="0"/>
              <a:t>30. 11. 2015</a:t>
            </a:fld>
            <a:endParaRPr lang="sl-SI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C72C9-21AD-4F83-BA1D-B79DE7342DEC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42689705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EA90C-F6CE-4AB0-BC4B-B6334DF1FF1D}" type="datetimeFigureOut">
              <a:rPr lang="sl-SI" smtClean="0"/>
              <a:t>30. 11. 2015</a:t>
            </a:fld>
            <a:endParaRPr lang="sl-SI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C72C9-21AD-4F83-BA1D-B79DE7342DEC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14140602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EA90C-F6CE-4AB0-BC4B-B6334DF1FF1D}" type="datetimeFigureOut">
              <a:rPr lang="sl-SI" smtClean="0"/>
              <a:t>30. 11. 2015</a:t>
            </a:fld>
            <a:endParaRPr lang="sl-SI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C72C9-21AD-4F83-BA1D-B79DE7342DEC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143251845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8347" y="1754928"/>
            <a:ext cx="2729523" cy="1371600"/>
          </a:xfrm>
        </p:spPr>
        <p:txBody>
          <a:bodyPr anchor="b">
            <a:normAutofit/>
          </a:bodyPr>
          <a:lstStyle>
            <a:lvl1pPr algn="l">
              <a:defRPr sz="22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28856" y="596018"/>
            <a:ext cx="4500964" cy="5506041"/>
          </a:xfrm>
        </p:spPr>
        <p:txBody>
          <a:bodyPr anchor="ctr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8347" y="3126528"/>
            <a:ext cx="2729523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EA90C-F6CE-4AB0-BC4B-B6334DF1FF1D}" type="datetimeFigureOut">
              <a:rPr lang="sl-SI" smtClean="0"/>
              <a:t>30. 11. 2015</a:t>
            </a:fld>
            <a:endParaRPr lang="sl-S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C72C9-21AD-4F83-BA1D-B79DE7342DEC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195187759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8347" y="1898269"/>
            <a:ext cx="4423803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15442" y="-18288"/>
            <a:ext cx="2500062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7318" y="3269869"/>
            <a:ext cx="4423803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23649" y="6181344"/>
            <a:ext cx="718502" cy="365125"/>
          </a:xfrm>
        </p:spPr>
        <p:txBody>
          <a:bodyPr/>
          <a:lstStyle/>
          <a:p>
            <a:fld id="{815EA90C-F6CE-4AB0-BC4B-B6334DF1FF1D}" type="datetimeFigureOut">
              <a:rPr lang="sl-SI" smtClean="0"/>
              <a:t>30. 11. 2015</a:t>
            </a:fld>
            <a:endParaRPr lang="sl-S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18348" y="6181344"/>
            <a:ext cx="3705300" cy="365125"/>
          </a:xfrm>
        </p:spPr>
        <p:txBody>
          <a:bodyPr/>
          <a:lstStyle/>
          <a:p>
            <a:endParaRPr lang="sl-SI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24262" y="6181344"/>
            <a:ext cx="305186" cy="329250"/>
          </a:xfrm>
        </p:spPr>
        <p:txBody>
          <a:bodyPr/>
          <a:lstStyle/>
          <a:p>
            <a:fld id="{325C72C9-21AD-4F83-BA1D-B79DE7342DEC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29346011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8347" y="596018"/>
            <a:ext cx="7511473" cy="13124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8348" y="2060898"/>
            <a:ext cx="7511472" cy="4041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51708" y="6178260"/>
            <a:ext cx="12874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815EA90C-F6CE-4AB0-BC4B-B6334DF1FF1D}" type="datetimeFigureOut">
              <a:rPr lang="sl-SI" smtClean="0"/>
              <a:t>30. 11. 2015</a:t>
            </a:fld>
            <a:endParaRPr lang="sl-S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18347" y="6178260"/>
            <a:ext cx="56241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sl-S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917202" y="6178260"/>
            <a:ext cx="4134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325C72C9-21AD-4F83-BA1D-B79DE7342DEC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112952818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31" r:id="rId1"/>
    <p:sldLayoutId id="2147483932" r:id="rId2"/>
    <p:sldLayoutId id="2147483933" r:id="rId3"/>
    <p:sldLayoutId id="2147483934" r:id="rId4"/>
    <p:sldLayoutId id="2147483935" r:id="rId5"/>
    <p:sldLayoutId id="2147483936" r:id="rId6"/>
    <p:sldLayoutId id="2147483937" r:id="rId7"/>
    <p:sldLayoutId id="2147483938" r:id="rId8"/>
    <p:sldLayoutId id="2147483939" r:id="rId9"/>
    <p:sldLayoutId id="2147483940" r:id="rId10"/>
    <p:sldLayoutId id="2147483941" r:id="rId11"/>
    <p:sldLayoutId id="2147483942" r:id="rId12"/>
    <p:sldLayoutId id="2147483943" r:id="rId13"/>
    <p:sldLayoutId id="2147483944" r:id="rId14"/>
    <p:sldLayoutId id="2147483945" r:id="rId15"/>
    <p:sldLayoutId id="2147483946" r:id="rId16"/>
    <p:sldLayoutId id="214748394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28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40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3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40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3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40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3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40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3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40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3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40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30000"/>
        <a:buFont typeface="Arial"/>
        <a:buChar char="•"/>
        <a:defRPr sz="11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40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30000"/>
        <a:buFont typeface="Arial"/>
        <a:buChar char="•"/>
        <a:defRPr sz="11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40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30000"/>
        <a:buFont typeface="Arial"/>
        <a:buChar char="•"/>
        <a:defRPr sz="11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40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1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40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95976" y="914400"/>
            <a:ext cx="6947127" cy="3488266"/>
          </a:xfrm>
        </p:spPr>
        <p:txBody>
          <a:bodyPr>
            <a:normAutofit/>
          </a:bodyPr>
          <a:lstStyle/>
          <a:p>
            <a:r>
              <a:rPr lang="sl-SI" sz="7200" b="1" i="1" dirty="0" err="1" smtClean="0">
                <a:solidFill>
                  <a:schemeClr val="tx1"/>
                </a:solidFill>
              </a:rPr>
              <a:t>AutonOmous</a:t>
            </a:r>
            <a:r>
              <a:rPr lang="sl-SI" sz="7200" b="1" i="1" dirty="0" smtClean="0">
                <a:solidFill>
                  <a:schemeClr val="tx1"/>
                </a:solidFill>
              </a:rPr>
              <a:t> </a:t>
            </a:r>
            <a:r>
              <a:rPr lang="sl-SI" sz="7200" b="1" i="1" dirty="0" smtClean="0">
                <a:solidFill>
                  <a:schemeClr val="tx1"/>
                </a:solidFill>
              </a:rPr>
              <a:t>Car</a:t>
            </a:r>
            <a:endParaRPr lang="sl-SI" sz="7200" b="1" i="1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9886" y="438029"/>
            <a:ext cx="1736783" cy="914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341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804" y="222422"/>
            <a:ext cx="7704667" cy="1672282"/>
          </a:xfrm>
        </p:spPr>
        <p:txBody>
          <a:bodyPr/>
          <a:lstStyle/>
          <a:p>
            <a:r>
              <a:rPr lang="sl-SI" b="1" i="1" dirty="0" err="1" smtClean="0">
                <a:solidFill>
                  <a:schemeClr val="tx1"/>
                </a:solidFill>
              </a:rPr>
              <a:t>Progress</a:t>
            </a:r>
            <a:r>
              <a:rPr lang="sl-SI" b="1" i="1" dirty="0" smtClean="0">
                <a:solidFill>
                  <a:schemeClr val="tx1"/>
                </a:solidFill>
              </a:rPr>
              <a:t> – </a:t>
            </a:r>
            <a:r>
              <a:rPr lang="sl-SI" b="1" i="1" dirty="0" err="1" smtClean="0">
                <a:solidFill>
                  <a:schemeClr val="tx1"/>
                </a:solidFill>
              </a:rPr>
              <a:t>mechanical</a:t>
            </a:r>
            <a:endParaRPr lang="sl-SI" b="1" i="1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53730" y="1511065"/>
            <a:ext cx="6108357" cy="2698470"/>
          </a:xfrm>
        </p:spPr>
        <p:txBody>
          <a:bodyPr>
            <a:normAutofit/>
          </a:bodyPr>
          <a:lstStyle/>
          <a:p>
            <a:r>
              <a:rPr lang="sl-SI" sz="2400" i="1" dirty="0" err="1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Mounts</a:t>
            </a:r>
            <a:endParaRPr lang="sl-SI" sz="2400" i="1" dirty="0" smtClean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sl-SI" sz="2400" i="1" dirty="0" err="1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Wires</a:t>
            </a:r>
            <a:r>
              <a:rPr lang="sl-SI" sz="2400" i="1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sl-SI" sz="2400" i="1" dirty="0" err="1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and</a:t>
            </a:r>
            <a:r>
              <a:rPr lang="sl-SI" sz="2400" i="1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sl-SI" sz="2400" i="1" dirty="0" err="1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connectors</a:t>
            </a:r>
            <a:endParaRPr lang="sl-SI" sz="2400" i="1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sl-SI" sz="2400" i="1" dirty="0" err="1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Cable</a:t>
            </a:r>
            <a:r>
              <a:rPr lang="sl-SI" sz="2400" i="1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sl-SI" sz="2400" i="1" dirty="0" err="1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managment</a:t>
            </a:r>
            <a:endParaRPr lang="sl-SI" sz="2400" i="1" dirty="0" smtClean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sl-SI" dirty="0" smtClean="0"/>
          </a:p>
          <a:p>
            <a:endParaRPr lang="sl-SI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3804" y="3647961"/>
            <a:ext cx="1170434" cy="10119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3804" y="4684614"/>
            <a:ext cx="1170434" cy="1011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329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804" y="222422"/>
            <a:ext cx="7704667" cy="1672282"/>
          </a:xfrm>
        </p:spPr>
        <p:txBody>
          <a:bodyPr/>
          <a:lstStyle/>
          <a:p>
            <a:r>
              <a:rPr lang="sl-SI" b="1" i="1" dirty="0" err="1" smtClean="0">
                <a:solidFill>
                  <a:schemeClr val="tx1"/>
                </a:solidFill>
              </a:rPr>
              <a:t>Progress</a:t>
            </a:r>
            <a:r>
              <a:rPr lang="sl-SI" b="1" i="1" dirty="0" smtClean="0">
                <a:solidFill>
                  <a:schemeClr val="tx1"/>
                </a:solidFill>
              </a:rPr>
              <a:t> – GPS:</a:t>
            </a:r>
            <a:endParaRPr lang="sl-SI" b="1" i="1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66804" y="1647569"/>
            <a:ext cx="6102407" cy="2866766"/>
          </a:xfrm>
        </p:spPr>
        <p:txBody>
          <a:bodyPr>
            <a:normAutofit/>
          </a:bodyPr>
          <a:lstStyle/>
          <a:p>
            <a:endParaRPr lang="sl-SI" sz="2400" dirty="0">
              <a:solidFill>
                <a:schemeClr val="tx1"/>
              </a:solidFill>
            </a:endParaRPr>
          </a:p>
          <a:p>
            <a:r>
              <a:rPr lang="sl-SI" sz="2400" dirty="0">
                <a:solidFill>
                  <a:schemeClr val="tx1"/>
                </a:solidFill>
              </a:rPr>
              <a:t>GPS </a:t>
            </a:r>
            <a:r>
              <a:rPr lang="sl-SI" sz="2400" dirty="0" err="1">
                <a:solidFill>
                  <a:schemeClr val="tx1"/>
                </a:solidFill>
              </a:rPr>
              <a:t>reading</a:t>
            </a:r>
            <a:r>
              <a:rPr lang="sl-SI" sz="2400" dirty="0">
                <a:solidFill>
                  <a:schemeClr val="tx1"/>
                </a:solidFill>
              </a:rPr>
              <a:t> (FPGA</a:t>
            </a:r>
            <a:r>
              <a:rPr lang="sl-SI" sz="2400" dirty="0" smtClean="0">
                <a:solidFill>
                  <a:schemeClr val="tx1"/>
                </a:solidFill>
              </a:rPr>
              <a:t>)</a:t>
            </a:r>
          </a:p>
          <a:p>
            <a:r>
              <a:rPr lang="sl-SI" sz="2400" dirty="0" smtClean="0">
                <a:solidFill>
                  <a:schemeClr val="tx1"/>
                </a:solidFill>
              </a:rPr>
              <a:t>MAPS (Open </a:t>
            </a:r>
            <a:r>
              <a:rPr lang="sl-SI" sz="2400" dirty="0" err="1" smtClean="0">
                <a:solidFill>
                  <a:schemeClr val="tx1"/>
                </a:solidFill>
              </a:rPr>
              <a:t>street</a:t>
            </a:r>
            <a:r>
              <a:rPr lang="sl-SI" sz="2400" dirty="0" smtClean="0">
                <a:solidFill>
                  <a:schemeClr val="tx1"/>
                </a:solidFill>
              </a:rPr>
              <a:t> map)</a:t>
            </a:r>
            <a:endParaRPr lang="sl-SI" sz="2400" dirty="0">
              <a:solidFill>
                <a:schemeClr val="tx1"/>
              </a:solidFill>
            </a:endParaRPr>
          </a:p>
          <a:p>
            <a:r>
              <a:rPr lang="sl-SI" sz="2400" dirty="0" err="1" smtClean="0">
                <a:solidFill>
                  <a:schemeClr val="tx1"/>
                </a:solidFill>
              </a:rPr>
              <a:t>Navigation</a:t>
            </a:r>
            <a:r>
              <a:rPr lang="sl-SI" sz="2400" dirty="0" smtClean="0">
                <a:solidFill>
                  <a:schemeClr val="tx1"/>
                </a:solidFill>
              </a:rPr>
              <a:t> (</a:t>
            </a:r>
            <a:r>
              <a:rPr lang="sl-SI" sz="2400" dirty="0" err="1" smtClean="0">
                <a:solidFill>
                  <a:schemeClr val="tx1"/>
                </a:solidFill>
              </a:rPr>
              <a:t>Osrm</a:t>
            </a:r>
            <a:r>
              <a:rPr lang="sl-SI" sz="2400" dirty="0" smtClean="0">
                <a:solidFill>
                  <a:schemeClr val="tx1"/>
                </a:solidFill>
              </a:rPr>
              <a:t>)</a:t>
            </a:r>
            <a:endParaRPr lang="sl-SI" sz="2400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3200" y="1794841"/>
            <a:ext cx="3129918" cy="4207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318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804" y="222422"/>
            <a:ext cx="7704667" cy="1672282"/>
          </a:xfrm>
        </p:spPr>
        <p:txBody>
          <a:bodyPr/>
          <a:lstStyle/>
          <a:p>
            <a:r>
              <a:rPr lang="sl-SI" b="1" i="1" dirty="0" err="1" smtClean="0">
                <a:solidFill>
                  <a:schemeClr val="tx1"/>
                </a:solidFill>
              </a:rPr>
              <a:t>Progress</a:t>
            </a:r>
            <a:r>
              <a:rPr lang="sl-SI" b="1" i="1" dirty="0" smtClean="0">
                <a:solidFill>
                  <a:schemeClr val="tx1"/>
                </a:solidFill>
              </a:rPr>
              <a:t> – </a:t>
            </a:r>
            <a:r>
              <a:rPr lang="sl-SI" b="1" i="1" dirty="0" err="1" smtClean="0">
                <a:solidFill>
                  <a:schemeClr val="tx1"/>
                </a:solidFill>
              </a:rPr>
              <a:t>Cameras</a:t>
            </a:r>
            <a:r>
              <a:rPr lang="sl-SI" b="1" i="1" dirty="0" smtClean="0">
                <a:solidFill>
                  <a:schemeClr val="tx1"/>
                </a:solidFill>
              </a:rPr>
              <a:t>:</a:t>
            </a:r>
            <a:endParaRPr lang="sl-SI" b="1" i="1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0174" y="1367480"/>
            <a:ext cx="8126628" cy="3995351"/>
          </a:xfrm>
        </p:spPr>
        <p:txBody>
          <a:bodyPr>
            <a:normAutofit/>
          </a:bodyPr>
          <a:lstStyle/>
          <a:p>
            <a:r>
              <a:rPr lang="sl-SI" sz="2400" dirty="0" err="1" smtClean="0">
                <a:solidFill>
                  <a:schemeClr val="tx1"/>
                </a:solidFill>
              </a:rPr>
              <a:t>Logitech</a:t>
            </a:r>
            <a:r>
              <a:rPr lang="sl-SI" sz="2400" dirty="0" smtClean="0">
                <a:solidFill>
                  <a:schemeClr val="tx1"/>
                </a:solidFill>
              </a:rPr>
              <a:t> (</a:t>
            </a:r>
            <a:r>
              <a:rPr lang="sl-SI" sz="2400" dirty="0" err="1" smtClean="0">
                <a:solidFill>
                  <a:schemeClr val="tx1"/>
                </a:solidFill>
              </a:rPr>
              <a:t>For</a:t>
            </a:r>
            <a:r>
              <a:rPr lang="sl-SI" sz="2400" dirty="0" smtClean="0">
                <a:solidFill>
                  <a:schemeClr val="tx1"/>
                </a:solidFill>
              </a:rPr>
              <a:t> </a:t>
            </a:r>
            <a:r>
              <a:rPr lang="sl-SI" sz="2400" dirty="0" err="1" smtClean="0">
                <a:solidFill>
                  <a:schemeClr val="tx1"/>
                </a:solidFill>
              </a:rPr>
              <a:t>traffic</a:t>
            </a:r>
            <a:r>
              <a:rPr lang="sl-SI" sz="2400" dirty="0" smtClean="0">
                <a:solidFill>
                  <a:schemeClr val="tx1"/>
                </a:solidFill>
              </a:rPr>
              <a:t> </a:t>
            </a:r>
            <a:r>
              <a:rPr lang="sl-SI" sz="2400" dirty="0" err="1" smtClean="0">
                <a:solidFill>
                  <a:schemeClr val="tx1"/>
                </a:solidFill>
              </a:rPr>
              <a:t>sign</a:t>
            </a:r>
            <a:r>
              <a:rPr lang="sl-SI" sz="2400" dirty="0" err="1" smtClean="0">
                <a:solidFill>
                  <a:schemeClr val="tx1"/>
                </a:solidFill>
              </a:rPr>
              <a:t>s</a:t>
            </a:r>
            <a:r>
              <a:rPr lang="sl-SI" sz="2400" dirty="0" smtClean="0">
                <a:solidFill>
                  <a:schemeClr val="tx1"/>
                </a:solidFill>
              </a:rPr>
              <a:t>)</a:t>
            </a:r>
          </a:p>
          <a:p>
            <a:r>
              <a:rPr lang="sl-SI" sz="2400" dirty="0" smtClean="0">
                <a:solidFill>
                  <a:schemeClr val="tx1"/>
                </a:solidFill>
              </a:rPr>
              <a:t>stereo (</a:t>
            </a:r>
            <a:r>
              <a:rPr lang="sl-SI" sz="2400" dirty="0" err="1" smtClean="0">
                <a:solidFill>
                  <a:schemeClr val="tx1"/>
                </a:solidFill>
              </a:rPr>
              <a:t>for</a:t>
            </a:r>
            <a:r>
              <a:rPr lang="sl-SI" sz="2400" dirty="0" smtClean="0">
                <a:solidFill>
                  <a:schemeClr val="tx1"/>
                </a:solidFill>
              </a:rPr>
              <a:t> </a:t>
            </a:r>
            <a:r>
              <a:rPr lang="sl-SI" sz="2400" dirty="0" err="1" smtClean="0">
                <a:solidFill>
                  <a:schemeClr val="tx1"/>
                </a:solidFill>
              </a:rPr>
              <a:t>lanes</a:t>
            </a:r>
            <a:r>
              <a:rPr lang="sl-SI" sz="2400" dirty="0" smtClean="0">
                <a:solidFill>
                  <a:schemeClr val="tx1"/>
                </a:solidFill>
              </a:rPr>
              <a:t> </a:t>
            </a:r>
            <a:r>
              <a:rPr lang="sl-SI" sz="2400" dirty="0" err="1" smtClean="0">
                <a:solidFill>
                  <a:schemeClr val="tx1"/>
                </a:solidFill>
              </a:rPr>
              <a:t>and</a:t>
            </a:r>
            <a:r>
              <a:rPr lang="sl-SI" sz="2400" dirty="0" smtClean="0">
                <a:solidFill>
                  <a:schemeClr val="tx1"/>
                </a:solidFill>
              </a:rPr>
              <a:t> </a:t>
            </a:r>
            <a:r>
              <a:rPr lang="sl-SI" sz="2400" dirty="0" err="1" smtClean="0">
                <a:solidFill>
                  <a:schemeClr val="tx1"/>
                </a:solidFill>
              </a:rPr>
              <a:t>obstacles</a:t>
            </a:r>
            <a:r>
              <a:rPr lang="sl-SI" sz="2400" dirty="0" smtClean="0">
                <a:solidFill>
                  <a:schemeClr val="tx1"/>
                </a:solidFill>
              </a:rPr>
              <a:t>)</a:t>
            </a:r>
          </a:p>
          <a:p>
            <a:r>
              <a:rPr lang="sl-SI" sz="2400" dirty="0" smtClean="0">
                <a:solidFill>
                  <a:schemeClr val="tx1"/>
                </a:solidFill>
              </a:rPr>
              <a:t>320x240</a:t>
            </a:r>
          </a:p>
          <a:p>
            <a:r>
              <a:rPr lang="sl-SI" sz="2400" dirty="0" smtClean="0">
                <a:solidFill>
                  <a:schemeClr val="tx1"/>
                </a:solidFill>
              </a:rPr>
              <a:t>25 FPS (</a:t>
            </a:r>
            <a:r>
              <a:rPr lang="sl-SI" sz="2400" dirty="0" err="1" smtClean="0">
                <a:solidFill>
                  <a:schemeClr val="tx1"/>
                </a:solidFill>
              </a:rPr>
              <a:t>Right</a:t>
            </a:r>
            <a:r>
              <a:rPr lang="sl-SI" sz="2400" dirty="0" smtClean="0">
                <a:solidFill>
                  <a:schemeClr val="tx1"/>
                </a:solidFill>
              </a:rPr>
              <a:t> </a:t>
            </a:r>
            <a:r>
              <a:rPr lang="sl-SI" sz="2400" dirty="0" err="1" smtClean="0">
                <a:solidFill>
                  <a:schemeClr val="tx1"/>
                </a:solidFill>
              </a:rPr>
              <a:t>light</a:t>
            </a:r>
            <a:r>
              <a:rPr lang="sl-SI" sz="2400" dirty="0" smtClean="0">
                <a:solidFill>
                  <a:schemeClr val="tx1"/>
                </a:solidFill>
              </a:rPr>
              <a:t>)</a:t>
            </a:r>
          </a:p>
          <a:p>
            <a:r>
              <a:rPr lang="sl-SI" sz="2400" dirty="0" smtClean="0">
                <a:solidFill>
                  <a:schemeClr val="tx1"/>
                </a:solidFill>
              </a:rPr>
              <a:t>FFMPEG</a:t>
            </a:r>
            <a:endParaRPr lang="sl-SI" sz="2400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3810" y="1534512"/>
            <a:ext cx="2582606" cy="4596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890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804" y="222422"/>
            <a:ext cx="7704667" cy="1672282"/>
          </a:xfrm>
        </p:spPr>
        <p:txBody>
          <a:bodyPr/>
          <a:lstStyle/>
          <a:p>
            <a:r>
              <a:rPr lang="sl-SI" b="1" i="1" dirty="0" err="1" smtClean="0">
                <a:solidFill>
                  <a:schemeClr val="tx1"/>
                </a:solidFill>
              </a:rPr>
              <a:t>Progress</a:t>
            </a:r>
            <a:r>
              <a:rPr lang="sl-SI" b="1" i="1" dirty="0" smtClean="0">
                <a:solidFill>
                  <a:schemeClr val="tx1"/>
                </a:solidFill>
              </a:rPr>
              <a:t> – </a:t>
            </a:r>
            <a:r>
              <a:rPr lang="sl-SI" b="1" i="1" dirty="0" err="1" smtClean="0">
                <a:solidFill>
                  <a:schemeClr val="tx1"/>
                </a:solidFill>
              </a:rPr>
              <a:t>Cameras</a:t>
            </a:r>
            <a:r>
              <a:rPr lang="sl-SI" b="1" i="1" dirty="0" smtClean="0">
                <a:solidFill>
                  <a:schemeClr val="tx1"/>
                </a:solidFill>
              </a:rPr>
              <a:t>:</a:t>
            </a:r>
            <a:endParaRPr lang="sl-SI" b="1" i="1" dirty="0">
              <a:solidFill>
                <a:schemeClr val="tx1"/>
              </a:solidFill>
            </a:endParaRPr>
          </a:p>
        </p:txBody>
      </p:sp>
      <p:pic>
        <p:nvPicPr>
          <p:cNvPr id="5" name="Picture 2" descr="https://lh4.googleusercontent.com/02kgZ7btdcQUdyd_YdOnmCPEZMVtQ2q8GY6L7I1l6guDpSuB39OTwzLJZa2jSOS-yAB0H5BBSNBsv2Y6vq0pMy12rlOrOTabDqIpDmEpsV2lZuwqqGxl87SMJQRbuzsYt7gq7Xx8N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227" y="2468821"/>
            <a:ext cx="7528873" cy="2815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5434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3934" y="222422"/>
            <a:ext cx="7704667" cy="1672282"/>
          </a:xfrm>
        </p:spPr>
        <p:txBody>
          <a:bodyPr>
            <a:normAutofit/>
          </a:bodyPr>
          <a:lstStyle/>
          <a:p>
            <a:r>
              <a:rPr lang="sl-SI" b="1" i="1" dirty="0" err="1" smtClean="0">
                <a:solidFill>
                  <a:schemeClr val="tx1"/>
                </a:solidFill>
              </a:rPr>
              <a:t>Traffic</a:t>
            </a:r>
            <a:r>
              <a:rPr lang="sl-SI" b="1" i="1" dirty="0" smtClean="0">
                <a:solidFill>
                  <a:schemeClr val="tx1"/>
                </a:solidFill>
              </a:rPr>
              <a:t> </a:t>
            </a:r>
            <a:r>
              <a:rPr lang="sl-SI" b="1" i="1" dirty="0" err="1" smtClean="0">
                <a:solidFill>
                  <a:schemeClr val="tx1"/>
                </a:solidFill>
              </a:rPr>
              <a:t>Sign</a:t>
            </a:r>
            <a:r>
              <a:rPr lang="sl-SI" b="1" i="1" dirty="0" smtClean="0">
                <a:solidFill>
                  <a:schemeClr val="tx1"/>
                </a:solidFill>
              </a:rPr>
              <a:t> </a:t>
            </a:r>
            <a:r>
              <a:rPr lang="sl-SI" b="1" i="1" dirty="0" err="1" smtClean="0">
                <a:solidFill>
                  <a:schemeClr val="tx1"/>
                </a:solidFill>
              </a:rPr>
              <a:t>Detection</a:t>
            </a:r>
            <a:r>
              <a:rPr lang="sl-SI" b="1" i="1" dirty="0" smtClean="0">
                <a:solidFill>
                  <a:schemeClr val="tx1"/>
                </a:solidFill>
              </a:rPr>
              <a:t> - PROCEDURE</a:t>
            </a:r>
            <a:r>
              <a:rPr lang="sl-SI" b="1" i="1" dirty="0" smtClean="0">
                <a:solidFill>
                  <a:schemeClr val="tx1"/>
                </a:solidFill>
              </a:rPr>
              <a:t/>
            </a:r>
            <a:br>
              <a:rPr lang="sl-SI" b="1" i="1" dirty="0" smtClean="0">
                <a:solidFill>
                  <a:schemeClr val="tx1"/>
                </a:solidFill>
              </a:rPr>
            </a:br>
            <a:r>
              <a:rPr lang="sl-SI" b="1" i="1" dirty="0" smtClean="0">
                <a:solidFill>
                  <a:schemeClr val="tx1"/>
                </a:solidFill>
              </a:rPr>
              <a:t>(</a:t>
            </a:r>
            <a:r>
              <a:rPr lang="sl-SI" b="1" i="1" dirty="0" err="1" smtClean="0">
                <a:solidFill>
                  <a:schemeClr val="tx1"/>
                </a:solidFill>
              </a:rPr>
              <a:t>Christoph</a:t>
            </a:r>
            <a:r>
              <a:rPr lang="sl-SI" b="1" i="1" dirty="0" smtClean="0">
                <a:solidFill>
                  <a:schemeClr val="tx1"/>
                </a:solidFill>
              </a:rPr>
              <a:t> &amp; </a:t>
            </a:r>
            <a:r>
              <a:rPr lang="sl-SI" b="1" i="1" dirty="0" err="1" smtClean="0">
                <a:solidFill>
                  <a:schemeClr val="tx1"/>
                </a:solidFill>
              </a:rPr>
              <a:t>Christoph</a:t>
            </a:r>
            <a:r>
              <a:rPr lang="sl-SI" b="1" i="1" dirty="0" smtClean="0">
                <a:solidFill>
                  <a:schemeClr val="tx1"/>
                </a:solidFill>
              </a:rPr>
              <a:t>)</a:t>
            </a:r>
            <a:endParaRPr lang="sl-SI" b="1" i="1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30876" y="2084173"/>
            <a:ext cx="7755925" cy="3915644"/>
          </a:xfrm>
        </p:spPr>
        <p:txBody>
          <a:bodyPr>
            <a:no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sl-SI" sz="2400" dirty="0" err="1" smtClean="0">
                <a:solidFill>
                  <a:schemeClr val="tx1"/>
                </a:solidFill>
              </a:rPr>
              <a:t>Get</a:t>
            </a:r>
            <a:r>
              <a:rPr lang="sl-SI" sz="2400" dirty="0" smtClean="0">
                <a:solidFill>
                  <a:schemeClr val="tx1"/>
                </a:solidFill>
              </a:rPr>
              <a:t> </a:t>
            </a:r>
            <a:r>
              <a:rPr lang="sl-SI" sz="2400" dirty="0" err="1" smtClean="0">
                <a:solidFill>
                  <a:schemeClr val="tx1"/>
                </a:solidFill>
              </a:rPr>
              <a:t>the</a:t>
            </a:r>
            <a:r>
              <a:rPr lang="sl-SI" sz="2400" dirty="0" smtClean="0">
                <a:solidFill>
                  <a:schemeClr val="tx1"/>
                </a:solidFill>
              </a:rPr>
              <a:t> </a:t>
            </a:r>
            <a:r>
              <a:rPr lang="sl-SI" sz="2400" dirty="0" err="1" smtClean="0">
                <a:solidFill>
                  <a:schemeClr val="tx1"/>
                </a:solidFill>
              </a:rPr>
              <a:t>picture</a:t>
            </a:r>
            <a:r>
              <a:rPr lang="sl-SI" sz="2400" dirty="0" smtClean="0">
                <a:solidFill>
                  <a:schemeClr val="tx1"/>
                </a:solidFill>
              </a:rPr>
              <a:t> to </a:t>
            </a:r>
            <a:r>
              <a:rPr lang="sl-SI" sz="2400" dirty="0" err="1" smtClean="0">
                <a:solidFill>
                  <a:schemeClr val="tx1"/>
                </a:solidFill>
              </a:rPr>
              <a:t>analyse</a:t>
            </a:r>
            <a:endParaRPr lang="sl-SI" sz="2400" dirty="0" smtClean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sl-SI" sz="2400" dirty="0" smtClean="0">
                <a:solidFill>
                  <a:schemeClr val="tx1"/>
                </a:solidFill>
              </a:rPr>
              <a:t>Use HSV filter to </a:t>
            </a:r>
            <a:r>
              <a:rPr lang="sl-SI" sz="2400" dirty="0" err="1" smtClean="0">
                <a:solidFill>
                  <a:schemeClr val="tx1"/>
                </a:solidFill>
              </a:rPr>
              <a:t>select</a:t>
            </a:r>
            <a:r>
              <a:rPr lang="sl-SI" sz="2400" dirty="0" smtClean="0">
                <a:solidFill>
                  <a:schemeClr val="tx1"/>
                </a:solidFill>
              </a:rPr>
              <a:t> </a:t>
            </a:r>
            <a:r>
              <a:rPr lang="sl-SI" sz="2400" dirty="0" err="1" smtClean="0">
                <a:solidFill>
                  <a:schemeClr val="tx1"/>
                </a:solidFill>
              </a:rPr>
              <a:t>the</a:t>
            </a:r>
            <a:r>
              <a:rPr lang="sl-SI" sz="2400" dirty="0" smtClean="0">
                <a:solidFill>
                  <a:schemeClr val="tx1"/>
                </a:solidFill>
              </a:rPr>
              <a:t> </a:t>
            </a:r>
            <a:r>
              <a:rPr lang="sl-SI" sz="2400" dirty="0" err="1" smtClean="0">
                <a:solidFill>
                  <a:schemeClr val="tx1"/>
                </a:solidFill>
              </a:rPr>
              <a:t>relevant</a:t>
            </a:r>
            <a:r>
              <a:rPr lang="sl-SI" sz="2400" dirty="0" smtClean="0">
                <a:solidFill>
                  <a:schemeClr val="tx1"/>
                </a:solidFill>
              </a:rPr>
              <a:t> </a:t>
            </a:r>
            <a:r>
              <a:rPr lang="sl-SI" sz="2400" dirty="0" err="1" smtClean="0">
                <a:solidFill>
                  <a:schemeClr val="tx1"/>
                </a:solidFill>
              </a:rPr>
              <a:t>parts</a:t>
            </a:r>
            <a:r>
              <a:rPr lang="sl-SI" sz="2400" dirty="0" smtClean="0">
                <a:solidFill>
                  <a:schemeClr val="tx1"/>
                </a:solidFill>
              </a:rPr>
              <a:t> (</a:t>
            </a:r>
            <a:r>
              <a:rPr lang="sl-SI" sz="2400" dirty="0" err="1" smtClean="0">
                <a:solidFill>
                  <a:schemeClr val="tx1"/>
                </a:solidFill>
              </a:rPr>
              <a:t>e.g</a:t>
            </a:r>
            <a:r>
              <a:rPr lang="sl-SI" sz="2400" dirty="0" smtClean="0">
                <a:solidFill>
                  <a:schemeClr val="tx1"/>
                </a:solidFill>
              </a:rPr>
              <a:t>. red)</a:t>
            </a:r>
          </a:p>
          <a:p>
            <a:pPr marL="342900" indent="-342900">
              <a:buFont typeface="+mj-lt"/>
              <a:buAutoNum type="arabicPeriod"/>
            </a:pPr>
            <a:r>
              <a:rPr lang="sl-SI" sz="2400" dirty="0" smtClean="0">
                <a:solidFill>
                  <a:schemeClr val="tx1"/>
                </a:solidFill>
              </a:rPr>
              <a:t>Use </a:t>
            </a:r>
            <a:r>
              <a:rPr lang="sl-SI" sz="2400" dirty="0" err="1" smtClean="0">
                <a:solidFill>
                  <a:schemeClr val="tx1"/>
                </a:solidFill>
              </a:rPr>
              <a:t>Canny</a:t>
            </a:r>
            <a:r>
              <a:rPr lang="sl-SI" sz="2400" dirty="0" smtClean="0">
                <a:solidFill>
                  <a:schemeClr val="tx1"/>
                </a:solidFill>
              </a:rPr>
              <a:t> </a:t>
            </a:r>
            <a:r>
              <a:rPr lang="sl-SI" sz="2400" dirty="0" err="1" smtClean="0">
                <a:solidFill>
                  <a:schemeClr val="tx1"/>
                </a:solidFill>
              </a:rPr>
              <a:t>alghorithm</a:t>
            </a:r>
            <a:r>
              <a:rPr lang="sl-SI" sz="2400" dirty="0" smtClean="0">
                <a:solidFill>
                  <a:schemeClr val="tx1"/>
                </a:solidFill>
              </a:rPr>
              <a:t> to </a:t>
            </a:r>
            <a:r>
              <a:rPr lang="sl-SI" sz="2400" dirty="0" err="1" smtClean="0">
                <a:solidFill>
                  <a:schemeClr val="tx1"/>
                </a:solidFill>
              </a:rPr>
              <a:t>detect</a:t>
            </a:r>
            <a:r>
              <a:rPr lang="sl-SI" sz="2400" dirty="0" smtClean="0">
                <a:solidFill>
                  <a:schemeClr val="tx1"/>
                </a:solidFill>
              </a:rPr>
              <a:t> </a:t>
            </a:r>
            <a:r>
              <a:rPr lang="sl-SI" sz="2400" dirty="0" err="1" smtClean="0">
                <a:solidFill>
                  <a:schemeClr val="tx1"/>
                </a:solidFill>
              </a:rPr>
              <a:t>edges</a:t>
            </a:r>
            <a:endParaRPr lang="sl-SI" sz="2400" dirty="0" smtClean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sl-SI" sz="2400" dirty="0" err="1" smtClean="0">
                <a:solidFill>
                  <a:schemeClr val="tx1"/>
                </a:solidFill>
              </a:rPr>
              <a:t>Apply</a:t>
            </a:r>
            <a:r>
              <a:rPr lang="sl-SI" sz="2400" dirty="0" smtClean="0">
                <a:solidFill>
                  <a:schemeClr val="tx1"/>
                </a:solidFill>
              </a:rPr>
              <a:t> </a:t>
            </a:r>
            <a:r>
              <a:rPr lang="sl-SI" sz="2400" dirty="0" err="1" smtClean="0">
                <a:solidFill>
                  <a:schemeClr val="tx1"/>
                </a:solidFill>
              </a:rPr>
              <a:t>findContours</a:t>
            </a:r>
            <a:r>
              <a:rPr lang="sl-SI" sz="2400" dirty="0" smtClean="0">
                <a:solidFill>
                  <a:schemeClr val="tx1"/>
                </a:solidFill>
              </a:rPr>
              <a:t> to </a:t>
            </a:r>
            <a:r>
              <a:rPr lang="sl-SI" sz="2400" dirty="0" err="1" smtClean="0">
                <a:solidFill>
                  <a:schemeClr val="tx1"/>
                </a:solidFill>
              </a:rPr>
              <a:t>get</a:t>
            </a:r>
            <a:r>
              <a:rPr lang="sl-SI" sz="2400" dirty="0" smtClean="0">
                <a:solidFill>
                  <a:schemeClr val="tx1"/>
                </a:solidFill>
              </a:rPr>
              <a:t> </a:t>
            </a:r>
            <a:r>
              <a:rPr lang="sl-SI" sz="2400" dirty="0" err="1" smtClean="0">
                <a:solidFill>
                  <a:schemeClr val="tx1"/>
                </a:solidFill>
              </a:rPr>
              <a:t>the</a:t>
            </a:r>
            <a:r>
              <a:rPr lang="sl-SI" sz="2400" dirty="0" smtClean="0">
                <a:solidFill>
                  <a:schemeClr val="tx1"/>
                </a:solidFill>
              </a:rPr>
              <a:t> </a:t>
            </a:r>
            <a:r>
              <a:rPr lang="sl-SI" sz="2400" dirty="0" err="1" smtClean="0">
                <a:solidFill>
                  <a:schemeClr val="tx1"/>
                </a:solidFill>
              </a:rPr>
              <a:t>shapes</a:t>
            </a:r>
            <a:endParaRPr lang="sl-SI" sz="2400" dirty="0" smtClean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sl-SI" sz="2400" dirty="0" err="1" smtClean="0">
                <a:solidFill>
                  <a:schemeClr val="tx1"/>
                </a:solidFill>
              </a:rPr>
              <a:t>Choose</a:t>
            </a:r>
            <a:r>
              <a:rPr lang="sl-SI" sz="2400" dirty="0" smtClean="0">
                <a:solidFill>
                  <a:schemeClr val="tx1"/>
                </a:solidFill>
              </a:rPr>
              <a:t> </a:t>
            </a:r>
            <a:r>
              <a:rPr lang="sl-SI" sz="2400" dirty="0" err="1" smtClean="0">
                <a:solidFill>
                  <a:schemeClr val="tx1"/>
                </a:solidFill>
              </a:rPr>
              <a:t>the</a:t>
            </a:r>
            <a:r>
              <a:rPr lang="sl-SI" sz="2400" dirty="0" smtClean="0">
                <a:solidFill>
                  <a:schemeClr val="tx1"/>
                </a:solidFill>
              </a:rPr>
              <a:t> </a:t>
            </a:r>
            <a:r>
              <a:rPr lang="sl-SI" sz="2400" dirty="0" err="1" smtClean="0">
                <a:solidFill>
                  <a:schemeClr val="tx1"/>
                </a:solidFill>
              </a:rPr>
              <a:t>relevant</a:t>
            </a:r>
            <a:r>
              <a:rPr lang="sl-SI" sz="2400" dirty="0" smtClean="0">
                <a:solidFill>
                  <a:schemeClr val="tx1"/>
                </a:solidFill>
              </a:rPr>
              <a:t> </a:t>
            </a:r>
            <a:r>
              <a:rPr lang="sl-SI" sz="2400" dirty="0" err="1" smtClean="0">
                <a:solidFill>
                  <a:schemeClr val="tx1"/>
                </a:solidFill>
              </a:rPr>
              <a:t>shapes</a:t>
            </a:r>
            <a:endParaRPr lang="sl-SI" sz="2400" dirty="0" smtClean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sl-SI" sz="2400" dirty="0" err="1" smtClean="0">
                <a:solidFill>
                  <a:schemeClr val="tx1"/>
                </a:solidFill>
              </a:rPr>
              <a:t>Check</a:t>
            </a:r>
            <a:r>
              <a:rPr lang="sl-SI" sz="2400" dirty="0" smtClean="0">
                <a:solidFill>
                  <a:schemeClr val="tx1"/>
                </a:solidFill>
              </a:rPr>
              <a:t> </a:t>
            </a:r>
            <a:r>
              <a:rPr lang="sl-SI" sz="2400" dirty="0" err="1" smtClean="0">
                <a:solidFill>
                  <a:schemeClr val="tx1"/>
                </a:solidFill>
              </a:rPr>
              <a:t>their</a:t>
            </a:r>
            <a:r>
              <a:rPr lang="sl-SI" sz="2400" dirty="0" smtClean="0">
                <a:solidFill>
                  <a:schemeClr val="tx1"/>
                </a:solidFill>
              </a:rPr>
              <a:t> </a:t>
            </a:r>
            <a:r>
              <a:rPr lang="sl-SI" sz="2400" dirty="0" err="1" smtClean="0">
                <a:solidFill>
                  <a:schemeClr val="tx1"/>
                </a:solidFill>
              </a:rPr>
              <a:t>properness</a:t>
            </a:r>
            <a:r>
              <a:rPr lang="sl-SI" sz="2400" dirty="0" smtClean="0">
                <a:solidFill>
                  <a:schemeClr val="tx1"/>
                </a:solidFill>
              </a:rPr>
              <a:t> in </a:t>
            </a:r>
            <a:r>
              <a:rPr lang="sl-SI" sz="2400" dirty="0" err="1" smtClean="0">
                <a:solidFill>
                  <a:schemeClr val="tx1"/>
                </a:solidFill>
              </a:rPr>
              <a:t>regard</a:t>
            </a:r>
            <a:r>
              <a:rPr lang="sl-SI" sz="2400" dirty="0" smtClean="0">
                <a:solidFill>
                  <a:schemeClr val="tx1"/>
                </a:solidFill>
              </a:rPr>
              <a:t> to </a:t>
            </a:r>
            <a:r>
              <a:rPr lang="sl-SI" sz="2400" dirty="0" err="1" smtClean="0">
                <a:solidFill>
                  <a:schemeClr val="tx1"/>
                </a:solidFill>
              </a:rPr>
              <a:t>possible</a:t>
            </a:r>
            <a:r>
              <a:rPr lang="sl-SI" sz="2400" dirty="0" smtClean="0">
                <a:solidFill>
                  <a:schemeClr val="tx1"/>
                </a:solidFill>
              </a:rPr>
              <a:t> </a:t>
            </a:r>
            <a:r>
              <a:rPr lang="sl-SI" sz="2400" dirty="0" err="1" smtClean="0">
                <a:solidFill>
                  <a:schemeClr val="tx1"/>
                </a:solidFill>
              </a:rPr>
              <a:t>signs</a:t>
            </a:r>
            <a:endParaRPr lang="sl-SI" sz="2400" dirty="0" smtClean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sl-SI" sz="2400" dirty="0" err="1" smtClean="0">
                <a:solidFill>
                  <a:schemeClr val="tx1"/>
                </a:solidFill>
              </a:rPr>
              <a:t>Return</a:t>
            </a:r>
            <a:r>
              <a:rPr lang="sl-SI" sz="2400" dirty="0" smtClean="0">
                <a:solidFill>
                  <a:schemeClr val="tx1"/>
                </a:solidFill>
              </a:rPr>
              <a:t> </a:t>
            </a:r>
            <a:r>
              <a:rPr lang="sl-SI" sz="2400" dirty="0" err="1" smtClean="0">
                <a:solidFill>
                  <a:schemeClr val="tx1"/>
                </a:solidFill>
              </a:rPr>
              <a:t>the</a:t>
            </a:r>
            <a:r>
              <a:rPr lang="sl-SI" sz="2400" dirty="0" smtClean="0">
                <a:solidFill>
                  <a:schemeClr val="tx1"/>
                </a:solidFill>
              </a:rPr>
              <a:t> </a:t>
            </a:r>
            <a:r>
              <a:rPr lang="sl-SI" sz="2400" dirty="0" err="1" smtClean="0">
                <a:solidFill>
                  <a:schemeClr val="tx1"/>
                </a:solidFill>
              </a:rPr>
              <a:t>located</a:t>
            </a:r>
            <a:r>
              <a:rPr lang="sl-SI" sz="2400" dirty="0" smtClean="0">
                <a:solidFill>
                  <a:schemeClr val="tx1"/>
                </a:solidFill>
              </a:rPr>
              <a:t> </a:t>
            </a:r>
            <a:r>
              <a:rPr lang="sl-SI" sz="2400" dirty="0" err="1" smtClean="0">
                <a:solidFill>
                  <a:schemeClr val="tx1"/>
                </a:solidFill>
              </a:rPr>
              <a:t>signs</a:t>
            </a:r>
            <a:r>
              <a:rPr lang="sl-SI" sz="2400" dirty="0" smtClean="0">
                <a:solidFill>
                  <a:schemeClr val="tx1"/>
                </a:solidFill>
              </a:rPr>
              <a:t> </a:t>
            </a:r>
            <a:r>
              <a:rPr lang="sl-SI" sz="2400" dirty="0" err="1" smtClean="0">
                <a:solidFill>
                  <a:schemeClr val="tx1"/>
                </a:solidFill>
              </a:rPr>
              <a:t>and</a:t>
            </a:r>
            <a:r>
              <a:rPr lang="sl-SI" sz="2400" dirty="0" smtClean="0">
                <a:solidFill>
                  <a:schemeClr val="tx1"/>
                </a:solidFill>
              </a:rPr>
              <a:t> </a:t>
            </a:r>
            <a:r>
              <a:rPr lang="sl-SI" sz="2400" dirty="0" err="1" smtClean="0">
                <a:solidFill>
                  <a:schemeClr val="tx1"/>
                </a:solidFill>
              </a:rPr>
              <a:t>their</a:t>
            </a:r>
            <a:r>
              <a:rPr lang="sl-SI" sz="2400" dirty="0" smtClean="0">
                <a:solidFill>
                  <a:schemeClr val="tx1"/>
                </a:solidFill>
              </a:rPr>
              <a:t> </a:t>
            </a:r>
            <a:r>
              <a:rPr lang="sl-SI" sz="2400" dirty="0" err="1" smtClean="0">
                <a:solidFill>
                  <a:schemeClr val="tx1"/>
                </a:solidFill>
              </a:rPr>
              <a:t>position</a:t>
            </a:r>
            <a:endParaRPr lang="sl-SI" sz="2400" dirty="0" smtClean="0">
              <a:solidFill>
                <a:schemeClr val="tx1"/>
              </a:solidFill>
            </a:endParaRPr>
          </a:p>
          <a:p>
            <a:endParaRPr lang="sl-SI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4555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3934" y="222422"/>
            <a:ext cx="7704667" cy="1672282"/>
          </a:xfrm>
        </p:spPr>
        <p:txBody>
          <a:bodyPr>
            <a:normAutofit/>
          </a:bodyPr>
          <a:lstStyle/>
          <a:p>
            <a:r>
              <a:rPr lang="sl-SI" b="1" i="1" dirty="0" err="1" smtClean="0">
                <a:solidFill>
                  <a:schemeClr val="tx1"/>
                </a:solidFill>
              </a:rPr>
              <a:t>Traffic</a:t>
            </a:r>
            <a:r>
              <a:rPr lang="sl-SI" b="1" i="1" dirty="0" smtClean="0">
                <a:solidFill>
                  <a:schemeClr val="tx1"/>
                </a:solidFill>
              </a:rPr>
              <a:t> </a:t>
            </a:r>
            <a:r>
              <a:rPr lang="sl-SI" b="1" i="1" dirty="0" err="1" smtClean="0">
                <a:solidFill>
                  <a:schemeClr val="tx1"/>
                </a:solidFill>
              </a:rPr>
              <a:t>Sign</a:t>
            </a:r>
            <a:r>
              <a:rPr lang="sl-SI" b="1" i="1" dirty="0" smtClean="0">
                <a:solidFill>
                  <a:schemeClr val="tx1"/>
                </a:solidFill>
              </a:rPr>
              <a:t> </a:t>
            </a:r>
            <a:r>
              <a:rPr lang="sl-SI" b="1" i="1" dirty="0" err="1" smtClean="0">
                <a:solidFill>
                  <a:schemeClr val="tx1"/>
                </a:solidFill>
              </a:rPr>
              <a:t>Detection</a:t>
            </a:r>
            <a:r>
              <a:rPr lang="sl-SI" b="1" i="1" dirty="0" smtClean="0">
                <a:solidFill>
                  <a:schemeClr val="tx1"/>
                </a:solidFill>
              </a:rPr>
              <a:t> – MILESTONES</a:t>
            </a:r>
            <a:endParaRPr lang="sl-SI" b="1" i="1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346" y="1647569"/>
            <a:ext cx="7566455" cy="4352248"/>
          </a:xfrm>
        </p:spPr>
        <p:txBody>
          <a:bodyPr>
            <a:normAutofit/>
          </a:bodyPr>
          <a:lstStyle/>
          <a:p>
            <a:r>
              <a:rPr lang="en-US" sz="2400" dirty="0" smtClean="0">
                <a:solidFill>
                  <a:schemeClr val="tx1"/>
                </a:solidFill>
                <a:effectLst/>
              </a:rPr>
              <a:t>Detect </a:t>
            </a:r>
            <a:r>
              <a:rPr lang="en-US" sz="2400" dirty="0">
                <a:solidFill>
                  <a:schemeClr val="tx1"/>
                </a:solidFill>
                <a:effectLst/>
              </a:rPr>
              <a:t>Stop signs</a:t>
            </a:r>
            <a:endParaRPr lang="en-US" sz="2400" dirty="0">
              <a:solidFill>
                <a:schemeClr val="tx1"/>
              </a:solidFill>
              <a:effectLst/>
            </a:endParaRPr>
          </a:p>
          <a:p>
            <a:r>
              <a:rPr lang="en-US" sz="2400" dirty="0" smtClean="0">
                <a:solidFill>
                  <a:schemeClr val="tx1"/>
                </a:solidFill>
                <a:effectLst/>
              </a:rPr>
              <a:t>Detect </a:t>
            </a:r>
            <a:r>
              <a:rPr lang="en-US" sz="2400" dirty="0">
                <a:solidFill>
                  <a:schemeClr val="tx1"/>
                </a:solidFill>
                <a:effectLst/>
              </a:rPr>
              <a:t>priority signs</a:t>
            </a:r>
            <a:endParaRPr lang="en-US" sz="2400" dirty="0">
              <a:solidFill>
                <a:schemeClr val="tx1"/>
              </a:solidFill>
              <a:effectLst/>
            </a:endParaRPr>
          </a:p>
          <a:p>
            <a:r>
              <a:rPr lang="en-US" sz="2400" dirty="0" smtClean="0">
                <a:solidFill>
                  <a:schemeClr val="tx1"/>
                </a:solidFill>
                <a:effectLst/>
              </a:rPr>
              <a:t>Detect </a:t>
            </a:r>
            <a:r>
              <a:rPr lang="en-US" sz="2400" dirty="0">
                <a:solidFill>
                  <a:schemeClr val="tx1"/>
                </a:solidFill>
                <a:effectLst/>
              </a:rPr>
              <a:t>red triangles (yield sign and warning sign)</a:t>
            </a:r>
            <a:endParaRPr lang="en-US" sz="2400" dirty="0">
              <a:solidFill>
                <a:schemeClr val="tx1"/>
              </a:solidFill>
              <a:effectLst/>
            </a:endParaRPr>
          </a:p>
          <a:p>
            <a:r>
              <a:rPr lang="sl-SI" sz="2400" dirty="0" smtClean="0">
                <a:solidFill>
                  <a:schemeClr val="tx1"/>
                </a:solidFill>
                <a:effectLst/>
              </a:rPr>
              <a:t>Future - </a:t>
            </a:r>
            <a:r>
              <a:rPr lang="en-US" sz="2400" dirty="0" smtClean="0">
                <a:solidFill>
                  <a:schemeClr val="tx1"/>
                </a:solidFill>
                <a:effectLst/>
              </a:rPr>
              <a:t>Get </a:t>
            </a:r>
            <a:r>
              <a:rPr lang="en-US" sz="2400" dirty="0">
                <a:solidFill>
                  <a:schemeClr val="tx1"/>
                </a:solidFill>
                <a:effectLst/>
              </a:rPr>
              <a:t>orientation of triangles</a:t>
            </a:r>
            <a:endParaRPr lang="en-US" sz="2400" dirty="0">
              <a:solidFill>
                <a:schemeClr val="tx1"/>
              </a:solidFill>
              <a:effectLst/>
            </a:endParaRPr>
          </a:p>
          <a:p>
            <a:r>
              <a:rPr lang="sl-SI" sz="2400" dirty="0" smtClean="0">
                <a:solidFill>
                  <a:schemeClr val="tx1"/>
                </a:solidFill>
                <a:effectLst/>
              </a:rPr>
              <a:t>Future - </a:t>
            </a:r>
            <a:r>
              <a:rPr lang="en-US" sz="2400" dirty="0" smtClean="0">
                <a:solidFill>
                  <a:schemeClr val="tx1"/>
                </a:solidFill>
                <a:effectLst/>
              </a:rPr>
              <a:t>Detect </a:t>
            </a:r>
            <a:r>
              <a:rPr lang="en-US" sz="2400" dirty="0">
                <a:solidFill>
                  <a:schemeClr val="tx1"/>
                </a:solidFill>
                <a:effectLst/>
              </a:rPr>
              <a:t>speed signs</a:t>
            </a:r>
            <a:endParaRPr lang="sl-SI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60707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3934" y="222422"/>
            <a:ext cx="7704667" cy="1672282"/>
          </a:xfrm>
        </p:spPr>
        <p:txBody>
          <a:bodyPr>
            <a:normAutofit/>
          </a:bodyPr>
          <a:lstStyle/>
          <a:p>
            <a:r>
              <a:rPr lang="sl-SI" b="1" i="1" dirty="0" err="1" smtClean="0">
                <a:solidFill>
                  <a:schemeClr val="tx1"/>
                </a:solidFill>
              </a:rPr>
              <a:t>Traffic</a:t>
            </a:r>
            <a:r>
              <a:rPr lang="sl-SI" b="1" i="1" dirty="0" smtClean="0">
                <a:solidFill>
                  <a:schemeClr val="tx1"/>
                </a:solidFill>
              </a:rPr>
              <a:t> </a:t>
            </a:r>
            <a:r>
              <a:rPr lang="sl-SI" b="1" i="1" dirty="0" err="1" smtClean="0">
                <a:solidFill>
                  <a:schemeClr val="tx1"/>
                </a:solidFill>
              </a:rPr>
              <a:t>Sign</a:t>
            </a:r>
            <a:r>
              <a:rPr lang="sl-SI" b="1" i="1" dirty="0" smtClean="0">
                <a:solidFill>
                  <a:schemeClr val="tx1"/>
                </a:solidFill>
              </a:rPr>
              <a:t> </a:t>
            </a:r>
            <a:r>
              <a:rPr lang="sl-SI" b="1" i="1" dirty="0" err="1" smtClean="0">
                <a:solidFill>
                  <a:schemeClr val="tx1"/>
                </a:solidFill>
              </a:rPr>
              <a:t>Detection</a:t>
            </a:r>
            <a:r>
              <a:rPr lang="sl-SI" b="1" i="1" dirty="0" smtClean="0">
                <a:solidFill>
                  <a:schemeClr val="tx1"/>
                </a:solidFill>
              </a:rPr>
              <a:t> - RESULTS</a:t>
            </a:r>
            <a:endParaRPr lang="sl-SI" b="1" i="1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79600" y="1647569"/>
            <a:ext cx="6807201" cy="435224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sl-SI" dirty="0" smtClean="0"/>
          </a:p>
          <a:p>
            <a:endParaRPr lang="sl-SI" dirty="0"/>
          </a:p>
        </p:txBody>
      </p:sp>
      <p:pic>
        <p:nvPicPr>
          <p:cNvPr id="1026" name="Picture 2" descr="https://lh3.googleusercontent.com/9EHTucviyiYxyHqbXgFTHf6Wzlez20NsUSL_wG05v-K0zGVXUcZnt9VK3Me8GduoTod1NVQTwr4tSVN1gIBQhQyDvmahFAi0BJh_ue3uvRA7UGbch6d05qIGXLtQtqGU6vkTp9Ll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726" y="1776665"/>
            <a:ext cx="4319698" cy="3825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lh6.googleusercontent.com/7g1YpVWCBOYd3CJwE5t6fFdFlr4t6SWZTj73kXRrJrv9Vdy31ubS69WgRAJhRUmxuzYSqqTknbc44rbC-2235RjTbseZu1r3c5TWIlnemvu3hlEsEx2SQvesW1COifrcwD5cNx_L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1853" y="1773317"/>
            <a:ext cx="4319701" cy="3825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36840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3934" y="222422"/>
            <a:ext cx="7704667" cy="1672282"/>
          </a:xfrm>
        </p:spPr>
        <p:txBody>
          <a:bodyPr>
            <a:normAutofit/>
          </a:bodyPr>
          <a:lstStyle/>
          <a:p>
            <a:r>
              <a:rPr lang="sl-SI" b="1" i="1" dirty="0" err="1" smtClean="0">
                <a:solidFill>
                  <a:schemeClr val="tx1"/>
                </a:solidFill>
              </a:rPr>
              <a:t>Traffic</a:t>
            </a:r>
            <a:r>
              <a:rPr lang="sl-SI" b="1" i="1" dirty="0" smtClean="0">
                <a:solidFill>
                  <a:schemeClr val="tx1"/>
                </a:solidFill>
              </a:rPr>
              <a:t> </a:t>
            </a:r>
            <a:r>
              <a:rPr lang="sl-SI" b="1" i="1" dirty="0" err="1" smtClean="0">
                <a:solidFill>
                  <a:schemeClr val="tx1"/>
                </a:solidFill>
              </a:rPr>
              <a:t>Sign</a:t>
            </a:r>
            <a:r>
              <a:rPr lang="sl-SI" b="1" i="1" dirty="0" smtClean="0">
                <a:solidFill>
                  <a:schemeClr val="tx1"/>
                </a:solidFill>
              </a:rPr>
              <a:t> </a:t>
            </a:r>
            <a:r>
              <a:rPr lang="sl-SI" b="1" i="1" dirty="0" err="1" smtClean="0">
                <a:solidFill>
                  <a:schemeClr val="tx1"/>
                </a:solidFill>
              </a:rPr>
              <a:t>Detection</a:t>
            </a:r>
            <a:r>
              <a:rPr lang="sl-SI" b="1" i="1" dirty="0" smtClean="0">
                <a:solidFill>
                  <a:schemeClr val="tx1"/>
                </a:solidFill>
              </a:rPr>
              <a:t> - RESULTS</a:t>
            </a:r>
            <a:endParaRPr lang="sl-SI" b="1" i="1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79600" y="1647569"/>
            <a:ext cx="6807201" cy="435224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sl-SI" dirty="0" smtClean="0"/>
          </a:p>
          <a:p>
            <a:endParaRPr lang="sl-SI" dirty="0"/>
          </a:p>
        </p:txBody>
      </p:sp>
      <p:pic>
        <p:nvPicPr>
          <p:cNvPr id="2052" name="Picture 4" descr="https://lh4.googleusercontent.com/m-1paCh6CaPuCbqS5jciTOtiEMyavppZDr2sK7cFqHl8iFo5ZoSqGcNUZz0zw58U-CfVdW25pBQW3ywuni9Uyij-qikRy4Sb3yHGXV-meUiW3n5Bmwott-887BW-WSQRS--8W0fR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0088" y="2071442"/>
            <a:ext cx="4751668" cy="4207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71329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804" y="222422"/>
            <a:ext cx="7704667" cy="1672282"/>
          </a:xfrm>
        </p:spPr>
        <p:txBody>
          <a:bodyPr/>
          <a:lstStyle/>
          <a:p>
            <a:r>
              <a:rPr lang="sl-SI" b="1" i="1" dirty="0" smtClean="0">
                <a:solidFill>
                  <a:schemeClr val="tx1"/>
                </a:solidFill>
              </a:rPr>
              <a:t>Line </a:t>
            </a:r>
            <a:r>
              <a:rPr lang="sl-SI" b="1" i="1" dirty="0" err="1" smtClean="0">
                <a:solidFill>
                  <a:schemeClr val="tx1"/>
                </a:solidFill>
              </a:rPr>
              <a:t>Detection</a:t>
            </a:r>
            <a:r>
              <a:rPr lang="sl-SI" b="1" i="1" dirty="0" smtClean="0">
                <a:solidFill>
                  <a:schemeClr val="tx1"/>
                </a:solidFill>
              </a:rPr>
              <a:t> - PROCEDURE</a:t>
            </a:r>
            <a:r>
              <a:rPr lang="sl-SI" b="1" i="1" dirty="0" smtClean="0">
                <a:solidFill>
                  <a:schemeClr val="tx1"/>
                </a:solidFill>
              </a:rPr>
              <a:t/>
            </a:r>
            <a:br>
              <a:rPr lang="sl-SI" b="1" i="1" dirty="0" smtClean="0">
                <a:solidFill>
                  <a:schemeClr val="tx1"/>
                </a:solidFill>
              </a:rPr>
            </a:br>
            <a:r>
              <a:rPr lang="sl-SI" b="1" i="1" dirty="0" smtClean="0">
                <a:solidFill>
                  <a:schemeClr val="tx1"/>
                </a:solidFill>
              </a:rPr>
              <a:t>(Fabian)</a:t>
            </a:r>
            <a:endParaRPr lang="sl-SI" b="1" i="1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3654" y="1894703"/>
            <a:ext cx="8443784" cy="4105113"/>
          </a:xfrm>
        </p:spPr>
        <p:txBody>
          <a:bodyPr>
            <a:noAutofit/>
          </a:bodyPr>
          <a:lstStyle/>
          <a:p>
            <a:pPr marL="342900" indent="-342900" fontAlgn="base">
              <a:buFont typeface="+mj-lt"/>
              <a:buAutoNum type="arabicPeriod"/>
            </a:pPr>
            <a:r>
              <a:rPr lang="en-US" sz="2400" dirty="0">
                <a:solidFill>
                  <a:schemeClr val="tx1"/>
                </a:solidFill>
                <a:effectLst/>
              </a:rPr>
              <a:t>Get </a:t>
            </a:r>
            <a:r>
              <a:rPr lang="sl-SI" sz="2400" dirty="0" smtClean="0">
                <a:solidFill>
                  <a:schemeClr val="tx1"/>
                </a:solidFill>
                <a:effectLst/>
              </a:rPr>
              <a:t>li</a:t>
            </a:r>
            <a:r>
              <a:rPr lang="en-US" sz="2400" dirty="0" err="1" smtClean="0">
                <a:solidFill>
                  <a:schemeClr val="tx1"/>
                </a:solidFill>
                <a:effectLst/>
              </a:rPr>
              <a:t>ve</a:t>
            </a:r>
            <a:r>
              <a:rPr lang="en-US" sz="2400" dirty="0" smtClean="0">
                <a:solidFill>
                  <a:schemeClr val="tx1"/>
                </a:solidFill>
                <a:effectLst/>
              </a:rPr>
              <a:t> </a:t>
            </a:r>
            <a:r>
              <a:rPr lang="sl-SI" sz="2400" dirty="0">
                <a:solidFill>
                  <a:schemeClr val="tx1"/>
                </a:solidFill>
                <a:effectLst/>
              </a:rPr>
              <a:t>v</a:t>
            </a:r>
            <a:r>
              <a:rPr lang="en-US" sz="2400" dirty="0" err="1" smtClean="0">
                <a:solidFill>
                  <a:schemeClr val="tx1"/>
                </a:solidFill>
                <a:effectLst/>
              </a:rPr>
              <a:t>ideo</a:t>
            </a:r>
            <a:r>
              <a:rPr lang="en-US" sz="2400" dirty="0" smtClean="0">
                <a:solidFill>
                  <a:schemeClr val="tx1"/>
                </a:solidFill>
                <a:effectLst/>
              </a:rPr>
              <a:t> </a:t>
            </a:r>
            <a:r>
              <a:rPr lang="sl-SI" sz="2400" dirty="0">
                <a:solidFill>
                  <a:schemeClr val="tx1"/>
                </a:solidFill>
                <a:effectLst/>
              </a:rPr>
              <a:t>f</a:t>
            </a:r>
            <a:r>
              <a:rPr lang="en-US" sz="2400" dirty="0" err="1" smtClean="0">
                <a:solidFill>
                  <a:schemeClr val="tx1"/>
                </a:solidFill>
                <a:effectLst/>
              </a:rPr>
              <a:t>eed</a:t>
            </a:r>
            <a:r>
              <a:rPr lang="en-US" sz="2400" dirty="0" smtClean="0">
                <a:solidFill>
                  <a:schemeClr val="tx1"/>
                </a:solidFill>
                <a:effectLst/>
              </a:rPr>
              <a:t> through </a:t>
            </a:r>
            <a:r>
              <a:rPr lang="en-US" sz="2400" dirty="0">
                <a:solidFill>
                  <a:schemeClr val="tx1"/>
                </a:solidFill>
                <a:effectLst/>
              </a:rPr>
              <a:t>LMS</a:t>
            </a:r>
          </a:p>
          <a:p>
            <a:pPr marL="342900" indent="-342900" fontAlgn="base">
              <a:buFont typeface="+mj-lt"/>
              <a:buAutoNum type="arabicPeriod"/>
            </a:pPr>
            <a:r>
              <a:rPr lang="en-US" sz="2400" dirty="0">
                <a:solidFill>
                  <a:schemeClr val="tx1"/>
                </a:solidFill>
                <a:effectLst/>
              </a:rPr>
              <a:t>Convert to Grey Image</a:t>
            </a:r>
          </a:p>
          <a:p>
            <a:pPr marL="342900" indent="-342900" fontAlgn="base">
              <a:buFont typeface="+mj-lt"/>
              <a:buAutoNum type="arabicPeriod"/>
            </a:pPr>
            <a:r>
              <a:rPr lang="en-US" sz="2400" dirty="0">
                <a:solidFill>
                  <a:schemeClr val="tx1"/>
                </a:solidFill>
                <a:effectLst/>
              </a:rPr>
              <a:t>Define </a:t>
            </a:r>
            <a:r>
              <a:rPr lang="sl-SI" sz="2400" dirty="0" smtClean="0">
                <a:solidFill>
                  <a:schemeClr val="tx1"/>
                </a:solidFill>
                <a:effectLst/>
              </a:rPr>
              <a:t>r</a:t>
            </a:r>
            <a:r>
              <a:rPr lang="en-US" sz="2400" dirty="0" err="1" smtClean="0">
                <a:solidFill>
                  <a:schemeClr val="tx1"/>
                </a:solidFill>
                <a:effectLst/>
              </a:rPr>
              <a:t>egion</a:t>
            </a:r>
            <a:r>
              <a:rPr lang="en-US" sz="2400" dirty="0" smtClean="0">
                <a:solidFill>
                  <a:schemeClr val="tx1"/>
                </a:solidFill>
                <a:effectLst/>
              </a:rPr>
              <a:t> </a:t>
            </a:r>
            <a:r>
              <a:rPr lang="en-US" sz="2400" dirty="0">
                <a:solidFill>
                  <a:schemeClr val="tx1"/>
                </a:solidFill>
                <a:effectLst/>
              </a:rPr>
              <a:t>of </a:t>
            </a:r>
            <a:r>
              <a:rPr lang="sl-SI" sz="2400" dirty="0" smtClean="0">
                <a:solidFill>
                  <a:schemeClr val="tx1"/>
                </a:solidFill>
                <a:effectLst/>
              </a:rPr>
              <a:t>i</a:t>
            </a:r>
            <a:r>
              <a:rPr lang="en-US" sz="2400" dirty="0" err="1" smtClean="0">
                <a:solidFill>
                  <a:schemeClr val="tx1"/>
                </a:solidFill>
                <a:effectLst/>
              </a:rPr>
              <a:t>nterest</a:t>
            </a:r>
            <a:r>
              <a:rPr lang="en-US" sz="2400" dirty="0" smtClean="0">
                <a:solidFill>
                  <a:schemeClr val="tx1"/>
                </a:solidFill>
                <a:effectLst/>
              </a:rPr>
              <a:t> </a:t>
            </a:r>
            <a:r>
              <a:rPr lang="sl-SI" sz="2400" dirty="0" smtClean="0">
                <a:solidFill>
                  <a:schemeClr val="tx1"/>
                </a:solidFill>
                <a:effectLst/>
              </a:rPr>
              <a:t>32</a:t>
            </a:r>
            <a:r>
              <a:rPr lang="en-US" sz="2400" dirty="0" smtClean="0">
                <a:solidFill>
                  <a:schemeClr val="tx1"/>
                </a:solidFill>
                <a:effectLst/>
              </a:rPr>
              <a:t>0x100</a:t>
            </a:r>
            <a:endParaRPr lang="en-US" sz="2400" dirty="0">
              <a:solidFill>
                <a:schemeClr val="tx1"/>
              </a:solidFill>
              <a:effectLst/>
            </a:endParaRPr>
          </a:p>
          <a:p>
            <a:pPr marL="342900" indent="-342900" fontAlgn="base">
              <a:buFont typeface="+mj-lt"/>
              <a:buAutoNum type="arabicPeriod"/>
            </a:pPr>
            <a:r>
              <a:rPr lang="en-US" sz="2400" dirty="0">
                <a:solidFill>
                  <a:schemeClr val="tx1"/>
                </a:solidFill>
                <a:effectLst/>
              </a:rPr>
              <a:t>Use Canny Algorithm to detect edges</a:t>
            </a:r>
          </a:p>
          <a:p>
            <a:pPr marL="342900" indent="-342900" fontAlgn="base">
              <a:buFont typeface="+mj-lt"/>
              <a:buAutoNum type="arabicPeriod"/>
            </a:pPr>
            <a:r>
              <a:rPr lang="en-US" sz="2400" dirty="0">
                <a:solidFill>
                  <a:schemeClr val="tx1"/>
                </a:solidFill>
                <a:effectLst/>
              </a:rPr>
              <a:t>Find Contours with </a:t>
            </a:r>
            <a:r>
              <a:rPr lang="en-US" sz="2400" dirty="0" err="1">
                <a:solidFill>
                  <a:schemeClr val="tx1"/>
                </a:solidFill>
                <a:effectLst/>
              </a:rPr>
              <a:t>OpenCV</a:t>
            </a:r>
            <a:endParaRPr lang="en-US" sz="2400" dirty="0">
              <a:solidFill>
                <a:schemeClr val="tx1"/>
              </a:solidFill>
              <a:effectLst/>
            </a:endParaRPr>
          </a:p>
          <a:p>
            <a:pPr marL="342900" indent="-342900" fontAlgn="base">
              <a:buFont typeface="+mj-lt"/>
              <a:buAutoNum type="arabicPeriod"/>
            </a:pPr>
            <a:r>
              <a:rPr lang="en-US" sz="2400" dirty="0">
                <a:solidFill>
                  <a:schemeClr val="tx1"/>
                </a:solidFill>
                <a:effectLst/>
              </a:rPr>
              <a:t>Approximate Polylines with Douglas </a:t>
            </a:r>
            <a:r>
              <a:rPr lang="en-US" sz="2400" dirty="0" err="1">
                <a:solidFill>
                  <a:schemeClr val="tx1"/>
                </a:solidFill>
                <a:effectLst/>
              </a:rPr>
              <a:t>Peucker</a:t>
            </a:r>
            <a:r>
              <a:rPr lang="en-US" sz="2400" dirty="0">
                <a:solidFill>
                  <a:schemeClr val="tx1"/>
                </a:solidFill>
                <a:effectLst/>
              </a:rPr>
              <a:t> Algorithm</a:t>
            </a:r>
          </a:p>
          <a:p>
            <a:pPr marL="342900" indent="-342900" fontAlgn="base">
              <a:buFont typeface="+mj-lt"/>
              <a:buAutoNum type="arabicPeriod"/>
            </a:pPr>
            <a:r>
              <a:rPr lang="en-US" sz="2400" dirty="0">
                <a:solidFill>
                  <a:schemeClr val="tx1"/>
                </a:solidFill>
                <a:effectLst/>
              </a:rPr>
              <a:t>Draw and output start and end points from each approximated polyline along the edge of a </a:t>
            </a:r>
            <a:r>
              <a:rPr lang="en-US" sz="2400" dirty="0" smtClean="0">
                <a:solidFill>
                  <a:schemeClr val="tx1"/>
                </a:solidFill>
                <a:effectLst/>
              </a:rPr>
              <a:t>lane</a:t>
            </a:r>
            <a:endParaRPr lang="en-US" sz="2400" dirty="0"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8096158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804" y="222422"/>
            <a:ext cx="7704667" cy="1672282"/>
          </a:xfrm>
        </p:spPr>
        <p:txBody>
          <a:bodyPr/>
          <a:lstStyle/>
          <a:p>
            <a:r>
              <a:rPr lang="sl-SI" b="1" i="1" dirty="0" smtClean="0">
                <a:solidFill>
                  <a:schemeClr val="tx1"/>
                </a:solidFill>
              </a:rPr>
              <a:t>Line </a:t>
            </a:r>
            <a:r>
              <a:rPr lang="sl-SI" b="1" i="1" dirty="0" err="1" smtClean="0">
                <a:solidFill>
                  <a:schemeClr val="tx1"/>
                </a:solidFill>
              </a:rPr>
              <a:t>Detection</a:t>
            </a:r>
            <a:r>
              <a:rPr lang="sl-SI" b="1" i="1" dirty="0" smtClean="0">
                <a:solidFill>
                  <a:schemeClr val="tx1"/>
                </a:solidFill>
              </a:rPr>
              <a:t> – </a:t>
            </a:r>
            <a:r>
              <a:rPr lang="sl-SI" b="1" i="1" dirty="0" err="1" smtClean="0">
                <a:solidFill>
                  <a:schemeClr val="tx1"/>
                </a:solidFill>
              </a:rPr>
              <a:t>Missing</a:t>
            </a:r>
            <a:endParaRPr lang="sl-SI" b="1" i="1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96996" y="1647569"/>
            <a:ext cx="6989806" cy="4352248"/>
          </a:xfrm>
        </p:spPr>
        <p:txBody>
          <a:bodyPr>
            <a:normAutofit/>
          </a:bodyPr>
          <a:lstStyle/>
          <a:p>
            <a:pPr fontAlgn="base"/>
            <a:r>
              <a:rPr lang="en-US" sz="2400" dirty="0">
                <a:solidFill>
                  <a:schemeClr val="tx1"/>
                </a:solidFill>
                <a:effectLst/>
              </a:rPr>
              <a:t>Interpretation of found </a:t>
            </a:r>
            <a:r>
              <a:rPr lang="sl-SI" sz="2400" dirty="0" err="1" smtClean="0">
                <a:solidFill>
                  <a:schemeClr val="tx1"/>
                </a:solidFill>
                <a:effectLst/>
              </a:rPr>
              <a:t>polylines</a:t>
            </a:r>
            <a:endParaRPr lang="en-US" sz="2400" dirty="0">
              <a:solidFill>
                <a:schemeClr val="tx1"/>
              </a:solidFill>
              <a:effectLst/>
            </a:endParaRPr>
          </a:p>
          <a:p>
            <a:pPr fontAlgn="base"/>
            <a:r>
              <a:rPr lang="en-US" sz="2400" dirty="0">
                <a:solidFill>
                  <a:schemeClr val="tx1"/>
                </a:solidFill>
                <a:effectLst/>
              </a:rPr>
              <a:t>Filter out everything except lanes</a:t>
            </a:r>
          </a:p>
          <a:p>
            <a:pPr fontAlgn="base"/>
            <a:r>
              <a:rPr lang="en-US" sz="2400" dirty="0">
                <a:solidFill>
                  <a:schemeClr val="tx1"/>
                </a:solidFill>
                <a:effectLst/>
              </a:rPr>
              <a:t>foresighted lines (looking ahead lines)</a:t>
            </a:r>
          </a:p>
        </p:txBody>
      </p:sp>
    </p:spTree>
    <p:extLst>
      <p:ext uri="{BB962C8B-B14F-4D97-AF65-F5344CB8AC3E}">
        <p14:creationId xmlns:p14="http://schemas.microsoft.com/office/powerpoint/2010/main" val="42810999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1156" y="5026951"/>
            <a:ext cx="2520315" cy="156145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804" y="222422"/>
            <a:ext cx="7704667" cy="1672282"/>
          </a:xfrm>
        </p:spPr>
        <p:txBody>
          <a:bodyPr/>
          <a:lstStyle/>
          <a:p>
            <a:r>
              <a:rPr lang="sl-SI" b="1" i="1" dirty="0" smtClean="0">
                <a:solidFill>
                  <a:schemeClr val="tx1"/>
                </a:solidFill>
              </a:rPr>
              <a:t>Team:</a:t>
            </a:r>
            <a:endParaRPr lang="sl-SI" b="1" i="1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38400" y="1647569"/>
            <a:ext cx="6248400" cy="4352248"/>
          </a:xfrm>
        </p:spPr>
        <p:txBody>
          <a:bodyPr>
            <a:normAutofit fontScale="62500" lnSpcReduction="20000"/>
          </a:bodyPr>
          <a:lstStyle/>
          <a:p>
            <a:endParaRPr lang="sl-SI" i="1" dirty="0" smtClean="0"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</a:effectLst>
            </a:endParaRPr>
          </a:p>
          <a:p>
            <a:endParaRPr lang="sl-SI" i="1" dirty="0" smtClean="0"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</a:effectLst>
            </a:endParaRPr>
          </a:p>
          <a:p>
            <a:r>
              <a:rPr lang="sl-SI" sz="3800" i="1" dirty="0" err="1" smtClean="0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Christoph</a:t>
            </a:r>
            <a:r>
              <a:rPr lang="sl-SI" sz="3800" i="1" dirty="0" smtClean="0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sl-SI" sz="3800" i="1" dirty="0" err="1" smtClean="0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Griesbeck</a:t>
            </a:r>
            <a:endParaRPr lang="sl-SI" sz="3800" i="1" dirty="0" smtClean="0">
              <a:solidFill>
                <a:schemeClr val="tx1"/>
              </a:soli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</a:effectLst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sl-SI" sz="3800" i="1" dirty="0" err="1" smtClean="0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Christoph</a:t>
            </a:r>
            <a:r>
              <a:rPr lang="sl-SI" sz="3800" i="1" dirty="0" smtClean="0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sl-SI" sz="3800" i="1" dirty="0" err="1" smtClean="0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WinterW</a:t>
            </a:r>
            <a:endParaRPr lang="sl-SI" sz="3800" i="1" dirty="0" smtClean="0">
              <a:solidFill>
                <a:schemeClr val="tx1"/>
              </a:soli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</a:effectLst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sl-SI" sz="3800" i="1" dirty="0" smtClean="0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Fabian </a:t>
            </a:r>
            <a:r>
              <a:rPr lang="sl-SI" sz="3800" i="1" dirty="0" err="1" smtClean="0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Schurig</a:t>
            </a:r>
            <a:endParaRPr lang="sl-SI" sz="3800" i="1" dirty="0" smtClean="0">
              <a:solidFill>
                <a:schemeClr val="tx1"/>
              </a:soli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</a:effectLst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sl-SI" sz="3800" i="1" dirty="0" err="1" smtClean="0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Ioannis</a:t>
            </a:r>
            <a:r>
              <a:rPr lang="sl-SI" sz="3800" i="1" dirty="0" smtClean="0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sl-SI" sz="3800" i="1" dirty="0" err="1" smtClean="0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Stratakos</a:t>
            </a:r>
            <a:endParaRPr lang="sl-SI" sz="3800" i="1" dirty="0">
              <a:solidFill>
                <a:schemeClr val="tx1"/>
              </a:soli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</a:effectLst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sl-SI" sz="3800" i="1" dirty="0" err="1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Laurie</a:t>
            </a:r>
            <a:r>
              <a:rPr lang="sl-SI" sz="3800" i="1" dirty="0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sl-SI" sz="3800" i="1" dirty="0" err="1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Marceau</a:t>
            </a:r>
            <a:endParaRPr lang="sl-SI" sz="3800" i="1" dirty="0">
              <a:solidFill>
                <a:schemeClr val="tx1"/>
              </a:soli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</a:effectLst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sl-SI" sz="3800" i="1" dirty="0" err="1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Roger</a:t>
            </a:r>
            <a:r>
              <a:rPr lang="sl-SI" sz="3800" i="1" dirty="0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sl-SI" sz="3800" i="1" dirty="0" err="1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Rösch</a:t>
            </a:r>
            <a:endParaRPr lang="sl-SI" sz="3800" i="1" dirty="0">
              <a:solidFill>
                <a:schemeClr val="tx1"/>
              </a:soli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</a:effectLst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sl-SI" sz="3800" i="1" dirty="0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Valentin Novak</a:t>
            </a:r>
          </a:p>
          <a:p>
            <a:r>
              <a:rPr lang="sl-SI" sz="3800" i="1" dirty="0" err="1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Yushen</a:t>
            </a:r>
            <a:r>
              <a:rPr lang="sl-SI" sz="3800" i="1" dirty="0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sl-SI" sz="3800" i="1" dirty="0" err="1" smtClean="0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Zhang</a:t>
            </a:r>
            <a:r>
              <a:rPr lang="sl-SI" sz="3800" i="1" dirty="0" smtClean="0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</a:p>
          <a:p>
            <a:endParaRPr lang="sl-SI" dirty="0" smtClean="0"/>
          </a:p>
          <a:p>
            <a:endParaRPr lang="sl-SI" dirty="0" smtClean="0"/>
          </a:p>
          <a:p>
            <a:endParaRPr lang="sl-SI" dirty="0"/>
          </a:p>
        </p:txBody>
      </p:sp>
    </p:spTree>
    <p:extLst>
      <p:ext uri="{BB962C8B-B14F-4D97-AF65-F5344CB8AC3E}">
        <p14:creationId xmlns:p14="http://schemas.microsoft.com/office/powerpoint/2010/main" val="2513694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804" y="222422"/>
            <a:ext cx="7704667" cy="1672282"/>
          </a:xfrm>
        </p:spPr>
        <p:txBody>
          <a:bodyPr/>
          <a:lstStyle/>
          <a:p>
            <a:r>
              <a:rPr lang="sl-SI" b="1" i="1" dirty="0" smtClean="0">
                <a:solidFill>
                  <a:schemeClr val="tx1"/>
                </a:solidFill>
              </a:rPr>
              <a:t>Line </a:t>
            </a:r>
            <a:r>
              <a:rPr lang="sl-SI" b="1" i="1" dirty="0" err="1" smtClean="0">
                <a:solidFill>
                  <a:schemeClr val="tx1"/>
                </a:solidFill>
              </a:rPr>
              <a:t>Detection</a:t>
            </a:r>
            <a:r>
              <a:rPr lang="sl-SI" b="1" i="1" dirty="0" smtClean="0">
                <a:solidFill>
                  <a:schemeClr val="tx1"/>
                </a:solidFill>
              </a:rPr>
              <a:t> – RESULTS</a:t>
            </a:r>
            <a:endParaRPr lang="sl-SI" b="1" i="1" dirty="0">
              <a:solidFill>
                <a:schemeClr val="tx1"/>
              </a:solidFill>
            </a:endParaRPr>
          </a:p>
        </p:txBody>
      </p:sp>
      <p:pic>
        <p:nvPicPr>
          <p:cNvPr id="3074" name="Picture 2" descr="https://lh6.googleusercontent.com/KsQd9YETlWi6ApCIqik8cUH7YQPTPg6jkw8UVt4f0TaKn2MbGFPcXA2Y6T6KJ0Fgg-0_XZvfYjUCyrutniB1UHAvWNT0VNGFelrsbUCTFYnRrn_1OadzRzjijQ5owc_BCC_zCBw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804" y="1894704"/>
            <a:ext cx="7371732" cy="4144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99300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804" y="222422"/>
            <a:ext cx="7704667" cy="1672282"/>
          </a:xfrm>
        </p:spPr>
        <p:txBody>
          <a:bodyPr/>
          <a:lstStyle/>
          <a:p>
            <a:r>
              <a:rPr lang="sl-SI" b="1" i="1" dirty="0" smtClean="0">
                <a:solidFill>
                  <a:schemeClr val="tx1"/>
                </a:solidFill>
              </a:rPr>
              <a:t>Line </a:t>
            </a:r>
            <a:r>
              <a:rPr lang="sl-SI" b="1" i="1" dirty="0" err="1" smtClean="0">
                <a:solidFill>
                  <a:schemeClr val="tx1"/>
                </a:solidFill>
              </a:rPr>
              <a:t>Detection</a:t>
            </a:r>
            <a:r>
              <a:rPr lang="sl-SI" b="1" i="1" dirty="0" smtClean="0">
                <a:solidFill>
                  <a:schemeClr val="tx1"/>
                </a:solidFill>
              </a:rPr>
              <a:t> - </a:t>
            </a:r>
            <a:r>
              <a:rPr lang="sl-SI" b="1" i="1" dirty="0" err="1" smtClean="0">
                <a:solidFill>
                  <a:schemeClr val="tx1"/>
                </a:solidFill>
              </a:rPr>
              <a:t>results</a:t>
            </a:r>
            <a:endParaRPr lang="sl-SI" b="1" i="1" dirty="0">
              <a:solidFill>
                <a:schemeClr val="tx1"/>
              </a:solidFill>
            </a:endParaRPr>
          </a:p>
        </p:txBody>
      </p:sp>
      <p:pic>
        <p:nvPicPr>
          <p:cNvPr id="4098" name="Picture 2" descr="https://lh6.googleusercontent.com/5smhV4vBRqqfivdmRxg7x7MIIqhWM_6y1ifLiuOTpsUW4YRg99ILI_mD3t2kl5VKjqi26MeWqeR795k2sxGA0ncKKKTk_iv5v-K8E_8zmzbyhYD_kTRV6ELhT8w3ThyFKWI_S8vv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3134" y="3488722"/>
            <a:ext cx="60960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s://lh6.googleusercontent.com/9d63P_Tmf5M7P0KvWFqqEx_5a0qvi6ubSbu0RqdO6oOemn1aZ4S2NdZoR1PcRfWFePnG1ju_PV5ix70OuYnTNEUZ_o_PpYMm6Jr6ak1PUgS4-mH6JlrmszB57cb8Ekfg8isNRNYZ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3134" y="2360138"/>
            <a:ext cx="60960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383957" y="4860321"/>
            <a:ext cx="73210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err="1"/>
              <a:t>Polyline</a:t>
            </a:r>
            <a:r>
              <a:rPr lang="fr-FR" sz="2400" dirty="0"/>
              <a:t> 1: Point(</a:t>
            </a:r>
            <a:r>
              <a:rPr lang="fr-FR" sz="2400" dirty="0" err="1"/>
              <a:t>x,y</a:t>
            </a:r>
            <a:r>
              <a:rPr lang="fr-FR" sz="2400" dirty="0"/>
              <a:t>)=586,1 Point(</a:t>
            </a:r>
            <a:r>
              <a:rPr lang="fr-FR" sz="2400" dirty="0" err="1"/>
              <a:t>x,y</a:t>
            </a:r>
            <a:r>
              <a:rPr lang="fr-FR" sz="2400" dirty="0"/>
              <a:t>)=638,61</a:t>
            </a:r>
            <a:endParaRPr lang="fr-FR" sz="2400" dirty="0"/>
          </a:p>
          <a:p>
            <a:r>
              <a:rPr lang="fr-FR" sz="2400" dirty="0" err="1"/>
              <a:t>Polyline</a:t>
            </a:r>
            <a:r>
              <a:rPr lang="fr-FR" sz="2400" dirty="0"/>
              <a:t> 2: Point(</a:t>
            </a:r>
            <a:r>
              <a:rPr lang="fr-FR" sz="2400" dirty="0" err="1"/>
              <a:t>x,y</a:t>
            </a:r>
            <a:r>
              <a:rPr lang="fr-FR" sz="2400" dirty="0"/>
              <a:t>)=562,1 Point(</a:t>
            </a:r>
            <a:r>
              <a:rPr lang="fr-FR" sz="2400" dirty="0" err="1"/>
              <a:t>x,y</a:t>
            </a:r>
            <a:r>
              <a:rPr lang="fr-FR" sz="2400" dirty="0"/>
              <a:t>)=638,97</a:t>
            </a:r>
            <a:endParaRPr lang="sl-SI" sz="2400" dirty="0"/>
          </a:p>
        </p:txBody>
      </p:sp>
    </p:spTree>
    <p:extLst>
      <p:ext uri="{BB962C8B-B14F-4D97-AF65-F5344CB8AC3E}">
        <p14:creationId xmlns:p14="http://schemas.microsoft.com/office/powerpoint/2010/main" val="33075608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804" y="222422"/>
            <a:ext cx="7704667" cy="1672282"/>
          </a:xfrm>
        </p:spPr>
        <p:txBody>
          <a:bodyPr>
            <a:normAutofit/>
          </a:bodyPr>
          <a:lstStyle/>
          <a:p>
            <a:r>
              <a:rPr lang="sl-SI" b="1" i="1" dirty="0" err="1" smtClean="0">
                <a:solidFill>
                  <a:schemeClr val="tx1"/>
                </a:solidFill>
              </a:rPr>
              <a:t>Progress</a:t>
            </a:r>
            <a:r>
              <a:rPr lang="sl-SI" b="1" i="1" dirty="0" smtClean="0">
                <a:solidFill>
                  <a:schemeClr val="tx1"/>
                </a:solidFill>
              </a:rPr>
              <a:t> – </a:t>
            </a:r>
            <a:r>
              <a:rPr lang="sl-SI" b="1" i="1" dirty="0" err="1" smtClean="0">
                <a:solidFill>
                  <a:schemeClr val="tx1"/>
                </a:solidFill>
              </a:rPr>
              <a:t>Traffic</a:t>
            </a:r>
            <a:r>
              <a:rPr lang="sl-SI" b="1" i="1" dirty="0" smtClean="0">
                <a:solidFill>
                  <a:schemeClr val="tx1"/>
                </a:solidFill>
              </a:rPr>
              <a:t> </a:t>
            </a:r>
            <a:r>
              <a:rPr lang="sl-SI" b="1" i="1" dirty="0" err="1" smtClean="0">
                <a:solidFill>
                  <a:schemeClr val="tx1"/>
                </a:solidFill>
              </a:rPr>
              <a:t>Light</a:t>
            </a:r>
            <a:r>
              <a:rPr lang="sl-SI" b="1" i="1" dirty="0" smtClean="0">
                <a:solidFill>
                  <a:schemeClr val="tx1"/>
                </a:solidFill>
              </a:rPr>
              <a:t> </a:t>
            </a:r>
            <a:r>
              <a:rPr lang="sl-SI" b="1" i="1" dirty="0" err="1" smtClean="0">
                <a:solidFill>
                  <a:schemeClr val="tx1"/>
                </a:solidFill>
              </a:rPr>
              <a:t>Detection</a:t>
            </a:r>
            <a:r>
              <a:rPr lang="sl-SI" b="1" i="1" dirty="0" smtClean="0">
                <a:solidFill>
                  <a:schemeClr val="tx1"/>
                </a:solidFill>
              </a:rPr>
              <a:t/>
            </a:r>
            <a:br>
              <a:rPr lang="sl-SI" b="1" i="1" dirty="0" smtClean="0">
                <a:solidFill>
                  <a:schemeClr val="tx1"/>
                </a:solidFill>
              </a:rPr>
            </a:br>
            <a:r>
              <a:rPr lang="sl-SI" b="1" i="1" dirty="0" smtClean="0">
                <a:solidFill>
                  <a:schemeClr val="tx1"/>
                </a:solidFill>
              </a:rPr>
              <a:t>(</a:t>
            </a:r>
            <a:r>
              <a:rPr lang="sl-SI" b="1" i="1" dirty="0" err="1" smtClean="0">
                <a:solidFill>
                  <a:schemeClr val="tx1"/>
                </a:solidFill>
              </a:rPr>
              <a:t>Ioannis</a:t>
            </a:r>
            <a:r>
              <a:rPr lang="sl-SI" b="1" i="1" dirty="0" smtClean="0">
                <a:solidFill>
                  <a:schemeClr val="tx1"/>
                </a:solidFill>
              </a:rPr>
              <a:t>)</a:t>
            </a:r>
            <a:endParaRPr lang="sl-SI" b="1" i="1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73428" y="1647569"/>
            <a:ext cx="7113374" cy="4352248"/>
          </a:xfrm>
        </p:spPr>
        <p:txBody>
          <a:bodyPr>
            <a:normAutofit/>
          </a:bodyPr>
          <a:lstStyle/>
          <a:p>
            <a:r>
              <a:rPr lang="sl-SI" sz="2400" dirty="0" err="1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Calibration</a:t>
            </a:r>
            <a:r>
              <a:rPr lang="sl-SI" sz="24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(</a:t>
            </a:r>
            <a:r>
              <a:rPr lang="sl-SI" sz="2400" dirty="0" err="1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Exact</a:t>
            </a:r>
            <a:r>
              <a:rPr lang="sl-SI" sz="24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range </a:t>
            </a:r>
            <a:r>
              <a:rPr lang="sl-SI" sz="2400" dirty="0" err="1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of</a:t>
            </a:r>
            <a:r>
              <a:rPr lang="sl-SI" sz="24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sl-SI" sz="2400" dirty="0" err="1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colors</a:t>
            </a:r>
            <a:r>
              <a:rPr lang="sl-SI" sz="24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</a:p>
          <a:p>
            <a:r>
              <a:rPr lang="sl-SI" sz="2400" dirty="0" err="1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Transformation</a:t>
            </a:r>
            <a:r>
              <a:rPr lang="sl-SI" sz="24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to HSV</a:t>
            </a:r>
          </a:p>
          <a:p>
            <a:r>
              <a:rPr lang="sl-SI" sz="24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Filter red, </a:t>
            </a:r>
            <a:r>
              <a:rPr lang="sl-SI" sz="2400" dirty="0" err="1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yellow</a:t>
            </a:r>
            <a:r>
              <a:rPr lang="sl-SI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sl-SI" sz="2400" dirty="0" err="1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and</a:t>
            </a:r>
            <a:r>
              <a:rPr lang="sl-SI" sz="24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sl-SI" sz="2400" dirty="0" err="1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green</a:t>
            </a:r>
            <a:endParaRPr lang="sl-SI" sz="2400" dirty="0" smtClean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sl-SI" sz="2400" dirty="0" err="1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Locate</a:t>
            </a:r>
            <a:r>
              <a:rPr lang="sl-SI" sz="24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sl-SI" sz="2400" dirty="0" err="1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circles</a:t>
            </a:r>
            <a:r>
              <a:rPr lang="sl-SI" sz="24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(</a:t>
            </a:r>
            <a:r>
              <a:rPr lang="sl-SI" sz="2400" dirty="0" err="1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Hough</a:t>
            </a:r>
            <a:r>
              <a:rPr lang="sl-SI" sz="24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sl-SI" sz="2400" dirty="0" err="1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algorithm</a:t>
            </a:r>
            <a:r>
              <a:rPr lang="sl-SI" sz="24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</a:p>
          <a:p>
            <a:endParaRPr lang="sl-SI" sz="2400" dirty="0" smtClean="0">
              <a:solidFill>
                <a:schemeClr val="tx1"/>
              </a:solidFill>
            </a:endParaRPr>
          </a:p>
          <a:p>
            <a:endParaRPr lang="sl-SI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95336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804" y="222422"/>
            <a:ext cx="7704667" cy="1672282"/>
          </a:xfrm>
        </p:spPr>
        <p:txBody>
          <a:bodyPr>
            <a:normAutofit/>
          </a:bodyPr>
          <a:lstStyle/>
          <a:p>
            <a:r>
              <a:rPr lang="sl-SI" b="1" i="1" dirty="0" err="1" smtClean="0">
                <a:solidFill>
                  <a:schemeClr val="tx1"/>
                </a:solidFill>
              </a:rPr>
              <a:t>Progress</a:t>
            </a:r>
            <a:r>
              <a:rPr lang="sl-SI" b="1" i="1" dirty="0" smtClean="0">
                <a:solidFill>
                  <a:schemeClr val="tx1"/>
                </a:solidFill>
              </a:rPr>
              <a:t> – </a:t>
            </a:r>
            <a:r>
              <a:rPr lang="sl-SI" b="1" i="1" dirty="0" err="1" smtClean="0">
                <a:solidFill>
                  <a:schemeClr val="tx1"/>
                </a:solidFill>
              </a:rPr>
              <a:t>Issues</a:t>
            </a:r>
            <a:r>
              <a:rPr lang="sl-SI" b="1" i="1" dirty="0" smtClean="0">
                <a:solidFill>
                  <a:schemeClr val="tx1"/>
                </a:solidFill>
              </a:rPr>
              <a:t> </a:t>
            </a:r>
            <a:r>
              <a:rPr lang="sl-SI" b="1" i="1" dirty="0" err="1" smtClean="0">
                <a:solidFill>
                  <a:schemeClr val="tx1"/>
                </a:solidFill>
              </a:rPr>
              <a:t>and</a:t>
            </a:r>
            <a:r>
              <a:rPr lang="sl-SI" b="1" i="1" dirty="0" smtClean="0">
                <a:solidFill>
                  <a:schemeClr val="tx1"/>
                </a:solidFill>
              </a:rPr>
              <a:t> </a:t>
            </a:r>
            <a:r>
              <a:rPr lang="sl-SI" b="1" i="1" dirty="0" err="1" smtClean="0">
                <a:solidFill>
                  <a:schemeClr val="tx1"/>
                </a:solidFill>
              </a:rPr>
              <a:t>solutions</a:t>
            </a:r>
            <a:endParaRPr lang="sl-SI" b="1" i="1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7751" y="1647569"/>
            <a:ext cx="8349051" cy="4352248"/>
          </a:xfrm>
        </p:spPr>
        <p:txBody>
          <a:bodyPr>
            <a:normAutofit/>
          </a:bodyPr>
          <a:lstStyle/>
          <a:p>
            <a:r>
              <a:rPr lang="sl-SI" sz="24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Car </a:t>
            </a:r>
            <a:r>
              <a:rPr lang="sl-SI" sz="2400" dirty="0" err="1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lights</a:t>
            </a:r>
            <a:r>
              <a:rPr lang="sl-SI" sz="24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sl-SI" sz="2400" dirty="0" err="1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detected</a:t>
            </a:r>
            <a:r>
              <a:rPr lang="sl-SI" sz="24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(</a:t>
            </a:r>
            <a:r>
              <a:rPr lang="sl-SI" sz="2400" dirty="0" err="1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Process</a:t>
            </a:r>
            <a:r>
              <a:rPr lang="sl-SI" sz="24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sl-SI" sz="2400" dirty="0" err="1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only</a:t>
            </a:r>
            <a:r>
              <a:rPr lang="sl-SI" sz="24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sl-SI" sz="2400" dirty="0" err="1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upper</a:t>
            </a:r>
            <a:r>
              <a:rPr lang="sl-SI" sz="24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part)</a:t>
            </a:r>
          </a:p>
          <a:p>
            <a:r>
              <a:rPr lang="sl-SI" sz="2400" dirty="0" err="1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Roads</a:t>
            </a:r>
            <a:r>
              <a:rPr lang="sl-SI" sz="24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are not </a:t>
            </a:r>
            <a:r>
              <a:rPr lang="sl-SI" sz="2400" dirty="0" err="1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flat</a:t>
            </a:r>
            <a:endParaRPr lang="sl-SI" sz="2400" dirty="0" smtClean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sl-SI" sz="2400" dirty="0" err="1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Detecting</a:t>
            </a:r>
            <a:r>
              <a:rPr lang="sl-SI" sz="24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non </a:t>
            </a:r>
            <a:r>
              <a:rPr lang="sl-SI" sz="2400" dirty="0" err="1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circular</a:t>
            </a:r>
            <a:r>
              <a:rPr lang="sl-SI" sz="24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sl-SI" sz="2400" dirty="0" err="1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lights</a:t>
            </a:r>
            <a:r>
              <a:rPr lang="sl-SI" sz="24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(</a:t>
            </a:r>
            <a:r>
              <a:rPr lang="sl-SI" sz="2400" dirty="0" err="1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</a:t>
            </a:r>
            <a:r>
              <a:rPr lang="sl-SI" sz="2400" dirty="0" err="1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ision</a:t>
            </a:r>
            <a:r>
              <a:rPr lang="sl-SI" sz="24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sl-SI" sz="2400" dirty="0" err="1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algorithms</a:t>
            </a:r>
            <a:r>
              <a:rPr lang="sl-SI" sz="24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</a:p>
          <a:p>
            <a:r>
              <a:rPr lang="sl-SI" sz="24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Red </a:t>
            </a:r>
            <a:r>
              <a:rPr lang="sl-SI" sz="2400" dirty="0" err="1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and</a:t>
            </a:r>
            <a:r>
              <a:rPr lang="sl-SI" sz="24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sl-SI" sz="2400" dirty="0" err="1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yellow</a:t>
            </a:r>
            <a:r>
              <a:rPr lang="sl-SI" sz="24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sl-SI" sz="2400" dirty="0" err="1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light</a:t>
            </a:r>
            <a:r>
              <a:rPr lang="sl-SI" sz="24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sl-SI" sz="24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sl-SI" sz="2400" dirty="0" err="1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experiment</a:t>
            </a:r>
            <a:r>
              <a:rPr lang="sl-SI" sz="24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sl-SI" sz="2400" dirty="0" err="1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and</a:t>
            </a:r>
            <a:r>
              <a:rPr lang="sl-SI" sz="24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sl-SI" sz="2400" dirty="0" err="1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optimization</a:t>
            </a:r>
            <a:r>
              <a:rPr lang="sl-SI" sz="24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  <a:endParaRPr lang="sl-SI" sz="2400" dirty="0" smtClean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sl-SI" sz="2400" dirty="0" smtClean="0"/>
          </a:p>
          <a:p>
            <a:endParaRPr lang="sl-SI" sz="2400" dirty="0"/>
          </a:p>
        </p:txBody>
      </p:sp>
    </p:spTree>
    <p:extLst>
      <p:ext uri="{BB962C8B-B14F-4D97-AF65-F5344CB8AC3E}">
        <p14:creationId xmlns:p14="http://schemas.microsoft.com/office/powerpoint/2010/main" val="9465643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804" y="222422"/>
            <a:ext cx="7704667" cy="1672282"/>
          </a:xfrm>
        </p:spPr>
        <p:txBody>
          <a:bodyPr>
            <a:normAutofit/>
          </a:bodyPr>
          <a:lstStyle/>
          <a:p>
            <a:r>
              <a:rPr lang="sl-SI" b="1" i="1" dirty="0" err="1" smtClean="0">
                <a:solidFill>
                  <a:schemeClr val="tx1"/>
                </a:solidFill>
              </a:rPr>
              <a:t>Traffic</a:t>
            </a:r>
            <a:r>
              <a:rPr lang="sl-SI" b="1" i="1" dirty="0" smtClean="0">
                <a:solidFill>
                  <a:schemeClr val="tx1"/>
                </a:solidFill>
              </a:rPr>
              <a:t> </a:t>
            </a:r>
            <a:r>
              <a:rPr lang="sl-SI" b="1" i="1" dirty="0" err="1" smtClean="0">
                <a:solidFill>
                  <a:schemeClr val="tx1"/>
                </a:solidFill>
              </a:rPr>
              <a:t>Light</a:t>
            </a:r>
            <a:r>
              <a:rPr lang="sl-SI" b="1" i="1" dirty="0" smtClean="0">
                <a:solidFill>
                  <a:schemeClr val="tx1"/>
                </a:solidFill>
              </a:rPr>
              <a:t> </a:t>
            </a:r>
            <a:r>
              <a:rPr lang="sl-SI" b="1" i="1" dirty="0" err="1" smtClean="0">
                <a:solidFill>
                  <a:schemeClr val="tx1"/>
                </a:solidFill>
              </a:rPr>
              <a:t>Detection</a:t>
            </a:r>
            <a:r>
              <a:rPr lang="sl-SI" b="1" i="1" dirty="0" smtClean="0">
                <a:solidFill>
                  <a:schemeClr val="tx1"/>
                </a:solidFill>
              </a:rPr>
              <a:t> - </a:t>
            </a:r>
            <a:r>
              <a:rPr lang="sl-SI" b="1" i="1" dirty="0" err="1" smtClean="0">
                <a:solidFill>
                  <a:schemeClr val="tx1"/>
                </a:solidFill>
              </a:rPr>
              <a:t>Results</a:t>
            </a:r>
            <a:endParaRPr lang="sl-SI" b="1" i="1" dirty="0">
              <a:solidFill>
                <a:schemeClr val="tx1"/>
              </a:solidFill>
            </a:endParaRPr>
          </a:p>
        </p:txBody>
      </p:sp>
      <p:pic>
        <p:nvPicPr>
          <p:cNvPr id="5" name="image38.png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1706562" y="1799282"/>
            <a:ext cx="5730875" cy="4775200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7339267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804" y="222422"/>
            <a:ext cx="7704667" cy="1672282"/>
          </a:xfrm>
        </p:spPr>
        <p:txBody>
          <a:bodyPr>
            <a:normAutofit/>
          </a:bodyPr>
          <a:lstStyle/>
          <a:p>
            <a:r>
              <a:rPr lang="sl-SI" b="1" i="1" dirty="0" err="1" smtClean="0">
                <a:solidFill>
                  <a:schemeClr val="tx1"/>
                </a:solidFill>
              </a:rPr>
              <a:t>Traffic</a:t>
            </a:r>
            <a:r>
              <a:rPr lang="sl-SI" b="1" i="1" dirty="0" smtClean="0">
                <a:solidFill>
                  <a:schemeClr val="tx1"/>
                </a:solidFill>
              </a:rPr>
              <a:t> </a:t>
            </a:r>
            <a:r>
              <a:rPr lang="sl-SI" b="1" i="1" dirty="0" err="1" smtClean="0">
                <a:solidFill>
                  <a:schemeClr val="tx1"/>
                </a:solidFill>
              </a:rPr>
              <a:t>Light</a:t>
            </a:r>
            <a:r>
              <a:rPr lang="sl-SI" b="1" i="1" dirty="0" smtClean="0">
                <a:solidFill>
                  <a:schemeClr val="tx1"/>
                </a:solidFill>
              </a:rPr>
              <a:t> </a:t>
            </a:r>
            <a:r>
              <a:rPr lang="sl-SI" b="1" i="1" dirty="0" err="1" smtClean="0">
                <a:solidFill>
                  <a:schemeClr val="tx1"/>
                </a:solidFill>
              </a:rPr>
              <a:t>Detection</a:t>
            </a:r>
            <a:r>
              <a:rPr lang="sl-SI" b="1" i="1" dirty="0" smtClean="0">
                <a:solidFill>
                  <a:schemeClr val="tx1"/>
                </a:solidFill>
              </a:rPr>
              <a:t> - </a:t>
            </a:r>
            <a:r>
              <a:rPr lang="sl-SI" b="1" i="1" dirty="0" err="1" smtClean="0">
                <a:solidFill>
                  <a:schemeClr val="tx1"/>
                </a:solidFill>
              </a:rPr>
              <a:t>Results</a:t>
            </a:r>
            <a:endParaRPr lang="sl-SI" b="1" i="1" dirty="0">
              <a:solidFill>
                <a:schemeClr val="tx1"/>
              </a:solidFill>
            </a:endParaRPr>
          </a:p>
        </p:txBody>
      </p:sp>
      <p:pic>
        <p:nvPicPr>
          <p:cNvPr id="4" name="image25.png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1706562" y="2810990"/>
            <a:ext cx="5730875" cy="2603500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30617166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804" y="222422"/>
            <a:ext cx="7704667" cy="1672282"/>
          </a:xfrm>
        </p:spPr>
        <p:txBody>
          <a:bodyPr/>
          <a:lstStyle/>
          <a:p>
            <a:r>
              <a:rPr lang="sl-SI" b="1" i="1" dirty="0" smtClean="0">
                <a:solidFill>
                  <a:schemeClr val="tx1"/>
                </a:solidFill>
              </a:rPr>
              <a:t>Stereo </a:t>
            </a:r>
            <a:r>
              <a:rPr lang="sl-SI" b="1" i="1" dirty="0" err="1" smtClean="0">
                <a:solidFill>
                  <a:schemeClr val="tx1"/>
                </a:solidFill>
              </a:rPr>
              <a:t>Vision</a:t>
            </a:r>
            <a:r>
              <a:rPr lang="sl-SI" b="1" i="1" dirty="0" smtClean="0">
                <a:solidFill>
                  <a:schemeClr val="tx1"/>
                </a:solidFill>
              </a:rPr>
              <a:t> - PROCEDURE</a:t>
            </a:r>
            <a:r>
              <a:rPr lang="sl-SI" b="1" i="1" dirty="0" smtClean="0">
                <a:solidFill>
                  <a:schemeClr val="tx1"/>
                </a:solidFill>
              </a:rPr>
              <a:t/>
            </a:r>
            <a:br>
              <a:rPr lang="sl-SI" b="1" i="1" dirty="0" smtClean="0">
                <a:solidFill>
                  <a:schemeClr val="tx1"/>
                </a:solidFill>
              </a:rPr>
            </a:br>
            <a:r>
              <a:rPr lang="sl-SI" b="1" i="1" dirty="0" smtClean="0">
                <a:solidFill>
                  <a:schemeClr val="tx1"/>
                </a:solidFill>
              </a:rPr>
              <a:t>(</a:t>
            </a:r>
            <a:r>
              <a:rPr lang="sl-SI" b="1" i="1" dirty="0" err="1" smtClean="0">
                <a:solidFill>
                  <a:schemeClr val="tx1"/>
                </a:solidFill>
              </a:rPr>
              <a:t>Laurie</a:t>
            </a:r>
            <a:r>
              <a:rPr lang="sl-SI" b="1" i="1" dirty="0" smtClean="0">
                <a:solidFill>
                  <a:schemeClr val="tx1"/>
                </a:solidFill>
              </a:rPr>
              <a:t>)</a:t>
            </a:r>
            <a:endParaRPr lang="sl-SI" b="1" i="1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79600" y="1647569"/>
            <a:ext cx="6807201" cy="1647566"/>
          </a:xfrm>
        </p:spPr>
        <p:txBody>
          <a:bodyPr>
            <a:normAutofit/>
          </a:bodyPr>
          <a:lstStyle/>
          <a:p>
            <a:r>
              <a:rPr lang="sl-SI" sz="2400" dirty="0" err="1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Intrinsic</a:t>
            </a:r>
            <a:r>
              <a:rPr lang="sl-SI" sz="24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sl-SI" sz="2400" dirty="0" err="1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calibration</a:t>
            </a:r>
            <a:r>
              <a:rPr lang="sl-SI" sz="24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sl-SI" sz="2400" dirty="0" err="1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of</a:t>
            </a:r>
            <a:r>
              <a:rPr lang="sl-SI" sz="24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camera</a:t>
            </a:r>
            <a:endParaRPr lang="sl-SI" sz="2400" dirty="0" smtClean="0">
              <a:solidFill>
                <a:schemeClr val="tx1"/>
              </a:solidFill>
            </a:endParaRPr>
          </a:p>
          <a:p>
            <a:endParaRPr lang="sl-SI" sz="2400" dirty="0">
              <a:solidFill>
                <a:schemeClr val="tx1"/>
              </a:solidFill>
            </a:endParaRPr>
          </a:p>
        </p:txBody>
      </p:sp>
      <p:pic>
        <p:nvPicPr>
          <p:cNvPr id="4" name="image23.png" descr="Camera_calibration.png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2300141" y="2842054"/>
            <a:ext cx="4561978" cy="3220126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35744717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804" y="222422"/>
            <a:ext cx="7704667" cy="1672282"/>
          </a:xfrm>
        </p:spPr>
        <p:txBody>
          <a:bodyPr/>
          <a:lstStyle/>
          <a:p>
            <a:r>
              <a:rPr lang="sl-SI" b="1" i="1" dirty="0" smtClean="0">
                <a:solidFill>
                  <a:schemeClr val="tx1"/>
                </a:solidFill>
              </a:rPr>
              <a:t>Stereo </a:t>
            </a:r>
            <a:r>
              <a:rPr lang="sl-SI" b="1" i="1" dirty="0" err="1" smtClean="0">
                <a:solidFill>
                  <a:schemeClr val="tx1"/>
                </a:solidFill>
              </a:rPr>
              <a:t>Vision</a:t>
            </a:r>
            <a:r>
              <a:rPr lang="sl-SI" b="1" i="1" dirty="0" smtClean="0">
                <a:solidFill>
                  <a:schemeClr val="tx1"/>
                </a:solidFill>
              </a:rPr>
              <a:t> - PROCEDURE</a:t>
            </a:r>
            <a:endParaRPr lang="sl-SI" b="1" i="1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39114" y="1647568"/>
            <a:ext cx="7747687" cy="4234247"/>
          </a:xfrm>
        </p:spPr>
        <p:txBody>
          <a:bodyPr>
            <a:normAutofit/>
          </a:bodyPr>
          <a:lstStyle/>
          <a:p>
            <a:r>
              <a:rPr lang="sl-SI" sz="24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Take </a:t>
            </a:r>
            <a:r>
              <a:rPr lang="sl-SI" sz="2400" dirty="0" err="1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picture</a:t>
            </a:r>
            <a:endParaRPr lang="sl-SI" sz="2400" dirty="0" smtClean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sl-SI" sz="2400" dirty="0" err="1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Remove</a:t>
            </a:r>
            <a:r>
              <a:rPr lang="sl-SI" sz="24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sl-SI" sz="2400" dirty="0" err="1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distortion</a:t>
            </a:r>
            <a:endParaRPr lang="sl-SI" sz="2400" dirty="0" smtClean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sl-SI" sz="2400" dirty="0" err="1" smtClean="0">
                <a:solidFill>
                  <a:schemeClr val="tx1"/>
                </a:solidFill>
              </a:rPr>
              <a:t>Calculation</a:t>
            </a:r>
            <a:r>
              <a:rPr lang="sl-SI" sz="2400" dirty="0" smtClean="0">
                <a:solidFill>
                  <a:schemeClr val="tx1"/>
                </a:solidFill>
              </a:rPr>
              <a:t> </a:t>
            </a:r>
            <a:r>
              <a:rPr lang="sl-SI" sz="2400" dirty="0" err="1" smtClean="0">
                <a:solidFill>
                  <a:schemeClr val="tx1"/>
                </a:solidFill>
              </a:rPr>
              <a:t>of</a:t>
            </a:r>
            <a:r>
              <a:rPr lang="sl-SI" sz="2400" dirty="0" smtClean="0">
                <a:solidFill>
                  <a:schemeClr val="tx1"/>
                </a:solidFill>
              </a:rPr>
              <a:t> stereo </a:t>
            </a:r>
            <a:r>
              <a:rPr lang="sl-SI" sz="2400" dirty="0" err="1" smtClean="0">
                <a:solidFill>
                  <a:schemeClr val="tx1"/>
                </a:solidFill>
              </a:rPr>
              <a:t>dispartiy</a:t>
            </a:r>
            <a:endParaRPr lang="sl-SI" sz="2400" dirty="0" smtClean="0">
              <a:solidFill>
                <a:schemeClr val="tx1"/>
              </a:solidFill>
            </a:endParaRPr>
          </a:p>
          <a:p>
            <a:r>
              <a:rPr lang="sl-SI" sz="2400" dirty="0" err="1" smtClean="0">
                <a:solidFill>
                  <a:schemeClr val="tx1"/>
                </a:solidFill>
              </a:rPr>
              <a:t>Block</a:t>
            </a:r>
            <a:r>
              <a:rPr lang="sl-SI" sz="2400" dirty="0" smtClean="0">
                <a:solidFill>
                  <a:schemeClr val="tx1"/>
                </a:solidFill>
              </a:rPr>
              <a:t> </a:t>
            </a:r>
            <a:r>
              <a:rPr lang="sl-SI" sz="2400" dirty="0" err="1" smtClean="0">
                <a:solidFill>
                  <a:schemeClr val="tx1"/>
                </a:solidFill>
              </a:rPr>
              <a:t>matching</a:t>
            </a:r>
            <a:r>
              <a:rPr lang="sl-SI" sz="2400" dirty="0" smtClean="0">
                <a:solidFill>
                  <a:schemeClr val="tx1"/>
                </a:solidFill>
              </a:rPr>
              <a:t> </a:t>
            </a:r>
            <a:r>
              <a:rPr lang="sl-SI" sz="2400" dirty="0" err="1" smtClean="0">
                <a:solidFill>
                  <a:schemeClr val="tx1"/>
                </a:solidFill>
              </a:rPr>
              <a:t>algorithm</a:t>
            </a:r>
            <a:endParaRPr lang="sl-SI" sz="2400" dirty="0" smtClean="0">
              <a:solidFill>
                <a:schemeClr val="tx1"/>
              </a:solidFill>
            </a:endParaRPr>
          </a:p>
          <a:p>
            <a:endParaRPr lang="sl-SI" dirty="0" smtClean="0"/>
          </a:p>
          <a:p>
            <a:endParaRPr lang="sl-SI" dirty="0"/>
          </a:p>
        </p:txBody>
      </p:sp>
    </p:spTree>
    <p:extLst>
      <p:ext uri="{BB962C8B-B14F-4D97-AF65-F5344CB8AC3E}">
        <p14:creationId xmlns:p14="http://schemas.microsoft.com/office/powerpoint/2010/main" val="40684683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804" y="222422"/>
            <a:ext cx="7704667" cy="1672282"/>
          </a:xfrm>
        </p:spPr>
        <p:txBody>
          <a:bodyPr/>
          <a:lstStyle/>
          <a:p>
            <a:r>
              <a:rPr lang="sl-SI" b="1" i="1" dirty="0" smtClean="0">
                <a:solidFill>
                  <a:schemeClr val="tx1"/>
                </a:solidFill>
              </a:rPr>
              <a:t>Stereo </a:t>
            </a:r>
            <a:r>
              <a:rPr lang="sl-SI" b="1" i="1" dirty="0" err="1" smtClean="0">
                <a:solidFill>
                  <a:schemeClr val="tx1"/>
                </a:solidFill>
              </a:rPr>
              <a:t>Vision</a:t>
            </a:r>
            <a:r>
              <a:rPr lang="sl-SI" b="1" i="1" dirty="0" smtClean="0">
                <a:solidFill>
                  <a:schemeClr val="tx1"/>
                </a:solidFill>
              </a:rPr>
              <a:t> - </a:t>
            </a:r>
            <a:r>
              <a:rPr lang="sl-SI" b="1" i="1" dirty="0" err="1" smtClean="0">
                <a:solidFill>
                  <a:schemeClr val="tx1"/>
                </a:solidFill>
              </a:rPr>
              <a:t>Improvements</a:t>
            </a:r>
            <a:endParaRPr lang="sl-SI" b="1" i="1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39114" y="1647568"/>
            <a:ext cx="7747687" cy="4234247"/>
          </a:xfrm>
        </p:spPr>
        <p:txBody>
          <a:bodyPr>
            <a:normAutofit/>
          </a:bodyPr>
          <a:lstStyle/>
          <a:p>
            <a:r>
              <a:rPr lang="sl-SI" sz="24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Real stereo camera</a:t>
            </a:r>
          </a:p>
          <a:p>
            <a:r>
              <a:rPr lang="sl-SI" sz="2400" dirty="0" err="1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Extrinsic</a:t>
            </a:r>
            <a:r>
              <a:rPr lang="sl-SI" sz="24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camera </a:t>
            </a:r>
            <a:r>
              <a:rPr lang="sl-SI" sz="2400" dirty="0" err="1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calibration</a:t>
            </a:r>
            <a:endParaRPr lang="sl-SI" sz="2400" dirty="0" smtClean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sl-SI" sz="24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Real time </a:t>
            </a:r>
            <a:r>
              <a:rPr lang="sl-SI" sz="2400" dirty="0" err="1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depth</a:t>
            </a:r>
            <a:r>
              <a:rPr lang="sl-SI" sz="24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sl-SI" sz="2400" dirty="0" err="1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mapping</a:t>
            </a:r>
            <a:endParaRPr lang="sl-SI" sz="2400" dirty="0" smtClean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sl-SI" sz="2400" dirty="0" smtClean="0">
              <a:solidFill>
                <a:schemeClr val="tx1"/>
              </a:solidFill>
            </a:endParaRPr>
          </a:p>
          <a:p>
            <a:endParaRPr lang="sl-SI" sz="2400" dirty="0" smtClean="0">
              <a:solidFill>
                <a:schemeClr val="tx1"/>
              </a:solidFill>
            </a:endParaRPr>
          </a:p>
          <a:p>
            <a:endParaRPr lang="sl-SI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59292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804" y="222422"/>
            <a:ext cx="7704667" cy="1672282"/>
          </a:xfrm>
        </p:spPr>
        <p:txBody>
          <a:bodyPr/>
          <a:lstStyle/>
          <a:p>
            <a:r>
              <a:rPr lang="sl-SI" b="1" i="1" dirty="0" smtClean="0">
                <a:solidFill>
                  <a:schemeClr val="tx1"/>
                </a:solidFill>
              </a:rPr>
              <a:t>Stereo </a:t>
            </a:r>
            <a:r>
              <a:rPr lang="sl-SI" b="1" i="1" dirty="0" err="1" smtClean="0">
                <a:solidFill>
                  <a:schemeClr val="tx1"/>
                </a:solidFill>
              </a:rPr>
              <a:t>Vision</a:t>
            </a:r>
            <a:r>
              <a:rPr lang="sl-SI" b="1" i="1" dirty="0" smtClean="0">
                <a:solidFill>
                  <a:schemeClr val="tx1"/>
                </a:solidFill>
              </a:rPr>
              <a:t> - RESULTS</a:t>
            </a:r>
            <a:endParaRPr lang="sl-SI" b="1" i="1" dirty="0">
              <a:solidFill>
                <a:schemeClr val="tx1"/>
              </a:solidFill>
            </a:endParaRPr>
          </a:p>
        </p:txBody>
      </p:sp>
      <p:pic>
        <p:nvPicPr>
          <p:cNvPr id="5122" name="Picture 2" descr="Aloe_left_right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2278" y="2069039"/>
            <a:ext cx="5852482" cy="2527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25198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804" y="222422"/>
            <a:ext cx="7704667" cy="1672282"/>
          </a:xfrm>
        </p:spPr>
        <p:txBody>
          <a:bodyPr/>
          <a:lstStyle/>
          <a:p>
            <a:r>
              <a:rPr lang="sl-SI" b="1" i="1" dirty="0" err="1" smtClean="0">
                <a:solidFill>
                  <a:schemeClr val="tx1"/>
                </a:solidFill>
              </a:rPr>
              <a:t>Goals</a:t>
            </a:r>
            <a:r>
              <a:rPr lang="sl-SI" b="1" i="1" dirty="0" smtClean="0">
                <a:solidFill>
                  <a:schemeClr val="tx1"/>
                </a:solidFill>
              </a:rPr>
              <a:t>:</a:t>
            </a:r>
            <a:endParaRPr lang="sl-SI" b="1" i="1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8455" y="1812326"/>
            <a:ext cx="6248400" cy="4352248"/>
          </a:xfrm>
        </p:spPr>
        <p:txBody>
          <a:bodyPr>
            <a:normAutofit fontScale="77500" lnSpcReduction="20000"/>
          </a:bodyPr>
          <a:lstStyle/>
          <a:p>
            <a:endParaRPr lang="sl-SI" dirty="0" smtClean="0"/>
          </a:p>
          <a:p>
            <a:endParaRPr lang="sl-SI" dirty="0" smtClean="0"/>
          </a:p>
          <a:p>
            <a:r>
              <a:rPr lang="sl-SI" sz="3800" i="1" dirty="0" err="1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Fully</a:t>
            </a:r>
            <a:r>
              <a:rPr lang="sl-SI" sz="3800" i="1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sl-SI" sz="3800" i="1" dirty="0" err="1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autonomous</a:t>
            </a:r>
            <a:r>
              <a:rPr lang="sl-SI" sz="3800" i="1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sl-SI" sz="3800" i="1" dirty="0" err="1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driving</a:t>
            </a:r>
            <a:endParaRPr lang="sl-SI" sz="3800" i="1" dirty="0" smtClean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sl-SI" sz="3800" i="1" dirty="0" err="1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Localization</a:t>
            </a:r>
            <a:r>
              <a:rPr lang="sl-SI" sz="3800" i="1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sl-SI" sz="3800" i="1" dirty="0" err="1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and</a:t>
            </a:r>
            <a:r>
              <a:rPr lang="sl-SI" sz="3800" i="1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sl-SI" sz="3800" i="1" dirty="0" err="1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navigation</a:t>
            </a:r>
            <a:endParaRPr lang="sl-SI" sz="3800" i="1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sl-SI" sz="3800" i="1" dirty="0" err="1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Compliance</a:t>
            </a:r>
            <a:r>
              <a:rPr lang="sl-SI" sz="3800" i="1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sl-SI" sz="3800" i="1" dirty="0" err="1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with</a:t>
            </a:r>
            <a:r>
              <a:rPr lang="sl-SI" sz="3800" i="1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sl-SI" sz="3800" i="1" dirty="0" err="1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traffic</a:t>
            </a:r>
            <a:r>
              <a:rPr lang="sl-SI" sz="3800" i="1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sl-SI" sz="3800" i="1" dirty="0" err="1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signs</a:t>
            </a:r>
            <a:endParaRPr lang="sl-SI" sz="3800" i="1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sl-SI" sz="3800" i="1" dirty="0" err="1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Compliance</a:t>
            </a:r>
            <a:r>
              <a:rPr lang="sl-SI" sz="3800" i="1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sl-SI" sz="3800" i="1" dirty="0" err="1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with</a:t>
            </a:r>
            <a:r>
              <a:rPr lang="sl-SI" sz="3800" i="1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sl-SI" sz="3800" i="1" dirty="0" err="1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traffic</a:t>
            </a:r>
            <a:r>
              <a:rPr lang="sl-SI" sz="3800" i="1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sl-SI" sz="3800" i="1" dirty="0" err="1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lights</a:t>
            </a:r>
            <a:endParaRPr lang="sl-SI" sz="3800" i="1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sl-SI" sz="3800" i="1" dirty="0" err="1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Obstacle</a:t>
            </a:r>
            <a:r>
              <a:rPr lang="sl-SI" sz="3800" i="1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sl-SI" sz="3800" i="1" dirty="0" err="1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avoidance</a:t>
            </a:r>
            <a:endParaRPr lang="sl-SI" sz="3800" i="1" dirty="0" smtClean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sl-SI" sz="3800" i="1" dirty="0" err="1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Following</a:t>
            </a:r>
            <a:r>
              <a:rPr lang="sl-SI" sz="3800" i="1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sl-SI" sz="3800" i="1" dirty="0" err="1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lines</a:t>
            </a:r>
            <a:endParaRPr lang="sl-SI" dirty="0" smtClean="0"/>
          </a:p>
          <a:p>
            <a:endParaRPr lang="sl-SI" dirty="0" smtClean="0"/>
          </a:p>
          <a:p>
            <a:endParaRPr lang="sl-SI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181" y="294341"/>
            <a:ext cx="2730665" cy="2698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461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804" y="222422"/>
            <a:ext cx="7704667" cy="1672282"/>
          </a:xfrm>
        </p:spPr>
        <p:txBody>
          <a:bodyPr/>
          <a:lstStyle/>
          <a:p>
            <a:r>
              <a:rPr lang="sl-SI" b="1" i="1" dirty="0" smtClean="0">
                <a:solidFill>
                  <a:schemeClr val="tx1"/>
                </a:solidFill>
              </a:rPr>
              <a:t>Stereo </a:t>
            </a:r>
            <a:r>
              <a:rPr lang="sl-SI" b="1" i="1" dirty="0" err="1" smtClean="0">
                <a:solidFill>
                  <a:schemeClr val="tx1"/>
                </a:solidFill>
              </a:rPr>
              <a:t>Vision</a:t>
            </a:r>
            <a:r>
              <a:rPr lang="sl-SI" b="1" i="1" dirty="0" smtClean="0">
                <a:solidFill>
                  <a:schemeClr val="tx1"/>
                </a:solidFill>
              </a:rPr>
              <a:t> - RESULTS</a:t>
            </a:r>
            <a:endParaRPr lang="sl-SI" b="1" i="1" dirty="0">
              <a:solidFill>
                <a:schemeClr val="tx1"/>
              </a:solidFill>
            </a:endParaRPr>
          </a:p>
        </p:txBody>
      </p:sp>
      <p:pic>
        <p:nvPicPr>
          <p:cNvPr id="6148" name="Picture 4" descr="Depth_map_alo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5490" y="2284068"/>
            <a:ext cx="5781675" cy="2581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28194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804" y="222422"/>
            <a:ext cx="7704667" cy="1672282"/>
          </a:xfrm>
        </p:spPr>
        <p:txBody>
          <a:bodyPr/>
          <a:lstStyle/>
          <a:p>
            <a:r>
              <a:rPr lang="sl-SI" b="1" i="1" dirty="0" smtClean="0">
                <a:solidFill>
                  <a:schemeClr val="tx1"/>
                </a:solidFill>
              </a:rPr>
              <a:t>FUTURE WORK - </a:t>
            </a:r>
            <a:r>
              <a:rPr lang="sl-SI" b="1" i="1" dirty="0" err="1" smtClean="0">
                <a:solidFill>
                  <a:schemeClr val="tx1"/>
                </a:solidFill>
              </a:rPr>
              <a:t>odometry</a:t>
            </a:r>
            <a:endParaRPr lang="sl-SI" b="1" i="1" dirty="0">
              <a:solidFill>
                <a:schemeClr val="tx1"/>
              </a:solidFill>
            </a:endParaRP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2504304" y="1647569"/>
            <a:ext cx="6182498" cy="988539"/>
          </a:xfrm>
        </p:spPr>
        <p:txBody>
          <a:bodyPr>
            <a:normAutofit/>
          </a:bodyPr>
          <a:lstStyle/>
          <a:p>
            <a:r>
              <a:rPr lang="sl-SI" sz="2400" dirty="0" err="1" smtClean="0">
                <a:solidFill>
                  <a:schemeClr val="tx1"/>
                </a:solidFill>
              </a:rPr>
              <a:t>Encoder</a:t>
            </a:r>
            <a:r>
              <a:rPr lang="sl-SI" sz="2400" dirty="0" smtClean="0">
                <a:solidFill>
                  <a:schemeClr val="tx1"/>
                </a:solidFill>
              </a:rPr>
              <a:t> (</a:t>
            </a:r>
            <a:r>
              <a:rPr lang="sl-SI" sz="2400" dirty="0" err="1" smtClean="0">
                <a:solidFill>
                  <a:schemeClr val="tx1"/>
                </a:solidFill>
              </a:rPr>
              <a:t>hard</a:t>
            </a:r>
            <a:r>
              <a:rPr lang="sl-SI" sz="2400" dirty="0" smtClean="0">
                <a:solidFill>
                  <a:schemeClr val="tx1"/>
                </a:solidFill>
              </a:rPr>
              <a:t> to </a:t>
            </a:r>
            <a:r>
              <a:rPr lang="sl-SI" sz="2400" dirty="0" err="1" smtClean="0">
                <a:solidFill>
                  <a:schemeClr val="tx1"/>
                </a:solidFill>
              </a:rPr>
              <a:t>install</a:t>
            </a:r>
            <a:r>
              <a:rPr lang="sl-SI" sz="2400" dirty="0" smtClean="0">
                <a:solidFill>
                  <a:schemeClr val="tx1"/>
                </a:solidFill>
              </a:rPr>
              <a:t>)</a:t>
            </a:r>
          </a:p>
          <a:p>
            <a:r>
              <a:rPr lang="sl-SI" sz="2400" dirty="0" err="1" smtClean="0">
                <a:solidFill>
                  <a:schemeClr val="tx1"/>
                </a:solidFill>
              </a:rPr>
              <a:t>Inductive</a:t>
            </a:r>
            <a:r>
              <a:rPr lang="sl-SI" sz="2400" dirty="0" smtClean="0">
                <a:solidFill>
                  <a:schemeClr val="tx1"/>
                </a:solidFill>
              </a:rPr>
              <a:t> </a:t>
            </a:r>
            <a:r>
              <a:rPr lang="sl-SI" sz="2400" dirty="0" err="1" smtClean="0">
                <a:solidFill>
                  <a:schemeClr val="tx1"/>
                </a:solidFill>
              </a:rPr>
              <a:t>proximity</a:t>
            </a:r>
            <a:r>
              <a:rPr lang="sl-SI" sz="2400" dirty="0" smtClean="0">
                <a:solidFill>
                  <a:schemeClr val="tx1"/>
                </a:solidFill>
              </a:rPr>
              <a:t> </a:t>
            </a:r>
            <a:r>
              <a:rPr lang="sl-SI" sz="2400" dirty="0" err="1" smtClean="0">
                <a:solidFill>
                  <a:schemeClr val="tx1"/>
                </a:solidFill>
              </a:rPr>
              <a:t>sensor</a:t>
            </a:r>
            <a:endParaRPr lang="sl-SI" sz="24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35378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804" y="222422"/>
            <a:ext cx="7704667" cy="1672282"/>
          </a:xfrm>
        </p:spPr>
        <p:txBody>
          <a:bodyPr/>
          <a:lstStyle/>
          <a:p>
            <a:r>
              <a:rPr lang="sl-SI" b="1" i="1" dirty="0" smtClean="0">
                <a:solidFill>
                  <a:schemeClr val="tx1"/>
                </a:solidFill>
              </a:rPr>
              <a:t>FUTURE WORK - TENTACLES</a:t>
            </a:r>
            <a:endParaRPr lang="sl-SI" b="1" i="1" dirty="0">
              <a:solidFill>
                <a:schemeClr val="tx1"/>
              </a:solidFill>
            </a:endParaRPr>
          </a:p>
        </p:txBody>
      </p:sp>
      <p:pic>
        <p:nvPicPr>
          <p:cNvPr id="12290" name="Picture 2" descr="https://lh5.googleusercontent.com/Ap3pi9bk6Nkm3m4MdWV8sc93MUoNiP6T4BnW1k7FewJyF7HIdxs_6SdFRnm54f-qawnPZ0CXSqtJeCpK9Tl_VzZhzdhgKTEQrb_mtGY8Ey82j5DCjPZrpEMvGThiampY3hrZJ8PbVQ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328" y="3062274"/>
            <a:ext cx="7767309" cy="2805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466336" y="1647569"/>
            <a:ext cx="7220466" cy="988539"/>
          </a:xfrm>
        </p:spPr>
        <p:txBody>
          <a:bodyPr>
            <a:normAutofit/>
          </a:bodyPr>
          <a:lstStyle/>
          <a:p>
            <a:r>
              <a:rPr lang="sl-SI" sz="2400" dirty="0" err="1" smtClean="0">
                <a:solidFill>
                  <a:schemeClr val="tx1"/>
                </a:solidFill>
              </a:rPr>
              <a:t>Has</a:t>
            </a:r>
            <a:r>
              <a:rPr lang="sl-SI" sz="2400" dirty="0" smtClean="0">
                <a:solidFill>
                  <a:schemeClr val="tx1"/>
                </a:solidFill>
              </a:rPr>
              <a:t> to be </a:t>
            </a:r>
            <a:r>
              <a:rPr lang="sl-SI" sz="2400" dirty="0" err="1" smtClean="0">
                <a:solidFill>
                  <a:schemeClr val="tx1"/>
                </a:solidFill>
              </a:rPr>
              <a:t>very</a:t>
            </a:r>
            <a:r>
              <a:rPr lang="sl-SI" sz="2400" dirty="0" smtClean="0">
                <a:solidFill>
                  <a:schemeClr val="tx1"/>
                </a:solidFill>
              </a:rPr>
              <a:t> </a:t>
            </a:r>
            <a:r>
              <a:rPr lang="sl-SI" sz="2400" dirty="0" err="1" smtClean="0">
                <a:solidFill>
                  <a:schemeClr val="tx1"/>
                </a:solidFill>
              </a:rPr>
              <a:t>fast</a:t>
            </a:r>
            <a:endParaRPr lang="sl-SI" sz="2400" dirty="0" smtClean="0">
              <a:solidFill>
                <a:schemeClr val="tx1"/>
              </a:solidFill>
            </a:endParaRPr>
          </a:p>
          <a:p>
            <a:r>
              <a:rPr lang="sl-SI" sz="2400" dirty="0" err="1" smtClean="0">
                <a:solidFill>
                  <a:schemeClr val="tx1"/>
                </a:solidFill>
              </a:rPr>
              <a:t>Has</a:t>
            </a:r>
            <a:r>
              <a:rPr lang="sl-SI" sz="2400" dirty="0" smtClean="0">
                <a:solidFill>
                  <a:schemeClr val="tx1"/>
                </a:solidFill>
              </a:rPr>
              <a:t> to </a:t>
            </a:r>
            <a:r>
              <a:rPr lang="sl-SI" sz="2400" dirty="0" err="1" smtClean="0">
                <a:solidFill>
                  <a:schemeClr val="tx1"/>
                </a:solidFill>
              </a:rPr>
              <a:t>adapt</a:t>
            </a:r>
            <a:r>
              <a:rPr lang="sl-SI" sz="2400" dirty="0" smtClean="0">
                <a:solidFill>
                  <a:schemeClr val="tx1"/>
                </a:solidFill>
              </a:rPr>
              <a:t> to car </a:t>
            </a:r>
            <a:r>
              <a:rPr lang="sl-SI" sz="2400" dirty="0" err="1" smtClean="0">
                <a:solidFill>
                  <a:schemeClr val="tx1"/>
                </a:solidFill>
              </a:rPr>
              <a:t>speed</a:t>
            </a:r>
            <a:r>
              <a:rPr lang="sl-SI" sz="2400" dirty="0" smtClean="0">
                <a:solidFill>
                  <a:schemeClr val="tx1"/>
                </a:solidFill>
              </a:rPr>
              <a:t> </a:t>
            </a:r>
            <a:r>
              <a:rPr lang="sl-SI" sz="2400" dirty="0" err="1" smtClean="0">
                <a:solidFill>
                  <a:schemeClr val="tx1"/>
                </a:solidFill>
              </a:rPr>
              <a:t>and</a:t>
            </a:r>
            <a:r>
              <a:rPr lang="sl-SI" sz="2400" dirty="0" smtClean="0">
                <a:solidFill>
                  <a:schemeClr val="tx1"/>
                </a:solidFill>
              </a:rPr>
              <a:t> </a:t>
            </a:r>
            <a:r>
              <a:rPr lang="sl-SI" sz="2400" dirty="0" err="1" smtClean="0">
                <a:solidFill>
                  <a:schemeClr val="tx1"/>
                </a:solidFill>
              </a:rPr>
              <a:t>properties</a:t>
            </a:r>
            <a:endParaRPr lang="sl-SI" sz="24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77472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9437" y="2591769"/>
            <a:ext cx="2525126" cy="126256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5050741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61" y="3668243"/>
            <a:ext cx="3841788" cy="35527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804" y="222422"/>
            <a:ext cx="7704667" cy="1672282"/>
          </a:xfrm>
        </p:spPr>
        <p:txBody>
          <a:bodyPr/>
          <a:lstStyle/>
          <a:p>
            <a:r>
              <a:rPr lang="sl-SI" b="1" i="1" dirty="0" smtClean="0">
                <a:solidFill>
                  <a:schemeClr val="tx1"/>
                </a:solidFill>
              </a:rPr>
              <a:t>Car:</a:t>
            </a:r>
            <a:endParaRPr lang="sl-SI" b="1" i="1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04533" y="1647569"/>
            <a:ext cx="6282267" cy="4352248"/>
          </a:xfrm>
        </p:spPr>
        <p:txBody>
          <a:bodyPr>
            <a:normAutofit/>
          </a:bodyPr>
          <a:lstStyle/>
          <a:p>
            <a:r>
              <a:rPr lang="sl-SI" sz="2400" i="1" dirty="0" err="1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Four</a:t>
            </a:r>
            <a:r>
              <a:rPr lang="sl-SI" sz="2400" i="1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sl-SI" sz="2400" i="1" dirty="0" err="1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wheel</a:t>
            </a:r>
            <a:r>
              <a:rPr lang="sl-SI" sz="2400" i="1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sl-SI" sz="2400" i="1" dirty="0" err="1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drive</a:t>
            </a:r>
            <a:endParaRPr lang="sl-SI" sz="2400" i="1" dirty="0" smtClean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sl-SI" sz="2400" i="1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Front </a:t>
            </a:r>
            <a:r>
              <a:rPr lang="sl-SI" sz="2400" i="1" dirty="0" err="1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and</a:t>
            </a:r>
            <a:r>
              <a:rPr lang="sl-SI" sz="2400" i="1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sl-SI" sz="2400" i="1" dirty="0" err="1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rear</a:t>
            </a:r>
            <a:r>
              <a:rPr lang="sl-SI" sz="2400" i="1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sl-SI" sz="2400" i="1" dirty="0" err="1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differential</a:t>
            </a:r>
            <a:endParaRPr lang="sl-SI" sz="2400" i="1" dirty="0" smtClean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sl-SI" sz="2400" i="1" dirty="0" err="1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Four</a:t>
            </a:r>
            <a:r>
              <a:rPr lang="sl-SI" sz="2400" i="1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sl-SI" sz="2400" i="1" dirty="0" err="1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independant</a:t>
            </a:r>
            <a:r>
              <a:rPr lang="sl-SI" sz="2400" i="1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sl-SI" sz="2400" i="1" dirty="0" err="1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suspension</a:t>
            </a:r>
            <a:endParaRPr lang="sl-SI" sz="2400" i="1" dirty="0" smtClean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sl-SI" sz="2400" i="1" dirty="0" err="1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High</a:t>
            </a:r>
            <a:r>
              <a:rPr lang="sl-SI" sz="2400" i="1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sl-SI" sz="2400" i="1" dirty="0" err="1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speed</a:t>
            </a:r>
            <a:r>
              <a:rPr lang="sl-SI" sz="2400" i="1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(</a:t>
            </a:r>
            <a:r>
              <a:rPr lang="sl-SI" sz="2400" i="1" dirty="0" err="1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very</a:t>
            </a:r>
            <a:r>
              <a:rPr lang="sl-SI" sz="2400" i="1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  <a:endParaRPr lang="sl-SI" sz="2400" i="1" dirty="0" smtClean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sl-SI" sz="2400" i="1" dirty="0" err="1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Two</a:t>
            </a:r>
            <a:r>
              <a:rPr lang="sl-SI" sz="2400" i="1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sl-SI" sz="2400" i="1" dirty="0" err="1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servo</a:t>
            </a:r>
            <a:r>
              <a:rPr lang="sl-SI" sz="2400" i="1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sl-SI" sz="2400" i="1" dirty="0" err="1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motors</a:t>
            </a:r>
            <a:r>
              <a:rPr lang="sl-SI" sz="2400" i="1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sl-SI" sz="2400" i="1" dirty="0" err="1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for</a:t>
            </a:r>
            <a:r>
              <a:rPr lang="sl-SI" sz="2400" i="1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sl-SI" sz="2400" i="1" dirty="0" err="1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steering</a:t>
            </a:r>
            <a:endParaRPr lang="sl-SI" sz="2400" i="1" dirty="0" smtClean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sl-SI" sz="2400" i="1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One big motor </a:t>
            </a:r>
            <a:r>
              <a:rPr lang="sl-SI" sz="2400" i="1" dirty="0" err="1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for</a:t>
            </a:r>
            <a:r>
              <a:rPr lang="sl-SI" sz="2400" i="1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sl-SI" sz="2400" i="1" dirty="0" err="1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driving</a:t>
            </a:r>
            <a:endParaRPr lang="sl-SI" sz="2400" i="1" dirty="0" smtClean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sl-SI" dirty="0" smtClean="0"/>
          </a:p>
          <a:p>
            <a:endParaRPr lang="sl-SI" dirty="0"/>
          </a:p>
        </p:txBody>
      </p:sp>
    </p:spTree>
    <p:extLst>
      <p:ext uri="{BB962C8B-B14F-4D97-AF65-F5344CB8AC3E}">
        <p14:creationId xmlns:p14="http://schemas.microsoft.com/office/powerpoint/2010/main" val="4015286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5677" y="4431957"/>
            <a:ext cx="1938563" cy="193856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804" y="222422"/>
            <a:ext cx="7704667" cy="1672282"/>
          </a:xfrm>
        </p:spPr>
        <p:txBody>
          <a:bodyPr/>
          <a:lstStyle/>
          <a:p>
            <a:r>
              <a:rPr lang="sl-SI" b="1" i="1" dirty="0" err="1" smtClean="0">
                <a:solidFill>
                  <a:schemeClr val="tx1"/>
                </a:solidFill>
              </a:rPr>
              <a:t>System</a:t>
            </a:r>
            <a:r>
              <a:rPr lang="sl-SI" b="1" i="1" dirty="0" smtClean="0">
                <a:solidFill>
                  <a:schemeClr val="tx1"/>
                </a:solidFill>
              </a:rPr>
              <a:t>:</a:t>
            </a:r>
            <a:endParaRPr lang="sl-SI" b="1" i="1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71135" y="1647569"/>
            <a:ext cx="6915665" cy="4352248"/>
          </a:xfrm>
        </p:spPr>
        <p:txBody>
          <a:bodyPr>
            <a:normAutofit/>
          </a:bodyPr>
          <a:lstStyle/>
          <a:p>
            <a:r>
              <a:rPr lang="sl-SI" sz="2400" i="1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DE0-NANO FPGA </a:t>
            </a:r>
            <a:r>
              <a:rPr lang="sl-SI" sz="2400" i="1" dirty="0" err="1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Development</a:t>
            </a:r>
            <a:r>
              <a:rPr lang="sl-SI" sz="2400" i="1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sl-SI" sz="2400" i="1" dirty="0" err="1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Board</a:t>
            </a:r>
            <a:endParaRPr lang="sl-SI" sz="2400" i="1" dirty="0" smtClean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sl-SI" sz="2400" i="1" dirty="0" err="1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Sabre</a:t>
            </a:r>
            <a:r>
              <a:rPr lang="sl-SI" sz="2400" i="1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Lite i.MX6 </a:t>
            </a:r>
            <a:r>
              <a:rPr lang="sl-SI" sz="2400" i="1" dirty="0" err="1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Development</a:t>
            </a:r>
            <a:r>
              <a:rPr lang="sl-SI" sz="2400" i="1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sl-SI" sz="2400" i="1" dirty="0" err="1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Board</a:t>
            </a:r>
            <a:endParaRPr lang="sl-SI" sz="2400" i="1" dirty="0" smtClean="0">
              <a:solidFill>
                <a:schemeClr val="tx1"/>
              </a:solidFill>
            </a:endParaRPr>
          </a:p>
          <a:p>
            <a:r>
              <a:rPr lang="sl-SI" sz="2400" i="1" dirty="0" err="1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Two</a:t>
            </a:r>
            <a:r>
              <a:rPr lang="sl-SI" sz="2400" i="1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sl-SI" sz="2400" i="1" dirty="0" err="1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Ultrasonic</a:t>
            </a:r>
            <a:r>
              <a:rPr lang="sl-SI" sz="2400" i="1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sl-SI" sz="2400" i="1" dirty="0" err="1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Sensors</a:t>
            </a:r>
            <a:endParaRPr lang="sl-SI" sz="2400" i="1" dirty="0" smtClean="0">
              <a:solidFill>
                <a:schemeClr val="tx1"/>
              </a:solidFill>
            </a:endParaRPr>
          </a:p>
          <a:p>
            <a:r>
              <a:rPr lang="sl-SI" sz="2400" i="1" dirty="0" err="1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Logitech</a:t>
            </a:r>
            <a:r>
              <a:rPr lang="sl-SI" sz="2400" i="1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sl-SI" sz="2400" i="1" dirty="0" err="1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Quickcam</a:t>
            </a:r>
            <a:r>
              <a:rPr lang="sl-SI" sz="2400" i="1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Pro 9000</a:t>
            </a:r>
            <a:endParaRPr lang="sl-SI" sz="2400" i="1" dirty="0" smtClean="0">
              <a:solidFill>
                <a:schemeClr val="tx1"/>
              </a:solidFill>
            </a:endParaRPr>
          </a:p>
          <a:p>
            <a:r>
              <a:rPr lang="sl-SI" sz="2400" i="1" dirty="0" err="1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Homemade</a:t>
            </a:r>
            <a:r>
              <a:rPr lang="sl-SI" sz="2400" i="1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3D stereo camera</a:t>
            </a:r>
            <a:endParaRPr lang="sl-SI" sz="2400" i="1" dirty="0" smtClean="0">
              <a:solidFill>
                <a:schemeClr val="tx1"/>
              </a:solidFill>
            </a:endParaRPr>
          </a:p>
          <a:p>
            <a:r>
              <a:rPr lang="sl-SI" sz="2400" i="1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GPS module</a:t>
            </a:r>
            <a:endParaRPr lang="sl-SI" sz="2400" dirty="0" smtClean="0">
              <a:solidFill>
                <a:schemeClr val="tx1"/>
              </a:solidFill>
            </a:endParaRPr>
          </a:p>
          <a:p>
            <a:endParaRPr lang="sl-SI" dirty="0"/>
          </a:p>
        </p:txBody>
      </p:sp>
    </p:spTree>
    <p:extLst>
      <p:ext uri="{BB962C8B-B14F-4D97-AF65-F5344CB8AC3E}">
        <p14:creationId xmlns:p14="http://schemas.microsoft.com/office/powerpoint/2010/main" val="2161765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883" y="895182"/>
            <a:ext cx="8102153" cy="5084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422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804" y="222422"/>
            <a:ext cx="7704667" cy="1672282"/>
          </a:xfrm>
        </p:spPr>
        <p:txBody>
          <a:bodyPr/>
          <a:lstStyle/>
          <a:p>
            <a:r>
              <a:rPr lang="sl-SI" b="1" i="1" dirty="0" err="1" smtClean="0">
                <a:solidFill>
                  <a:schemeClr val="tx1"/>
                </a:solidFill>
              </a:rPr>
              <a:t>Progress</a:t>
            </a:r>
            <a:r>
              <a:rPr lang="sl-SI" b="1" i="1" dirty="0" smtClean="0">
                <a:solidFill>
                  <a:schemeClr val="tx1"/>
                </a:solidFill>
              </a:rPr>
              <a:t> – </a:t>
            </a:r>
            <a:r>
              <a:rPr lang="sl-SI" b="1" i="1" dirty="0" err="1" smtClean="0">
                <a:solidFill>
                  <a:schemeClr val="tx1"/>
                </a:solidFill>
              </a:rPr>
              <a:t>System</a:t>
            </a:r>
            <a:r>
              <a:rPr lang="sl-SI" b="1" i="1" dirty="0" smtClean="0">
                <a:solidFill>
                  <a:schemeClr val="tx1"/>
                </a:solidFill>
              </a:rPr>
              <a:t/>
            </a:r>
            <a:br>
              <a:rPr lang="sl-SI" b="1" i="1" dirty="0" smtClean="0">
                <a:solidFill>
                  <a:schemeClr val="tx1"/>
                </a:solidFill>
              </a:rPr>
            </a:br>
            <a:r>
              <a:rPr lang="sl-SI" b="1" i="1" dirty="0" smtClean="0">
                <a:solidFill>
                  <a:schemeClr val="tx1"/>
                </a:solidFill>
              </a:rPr>
              <a:t>(</a:t>
            </a:r>
            <a:r>
              <a:rPr lang="sl-SI" b="1" i="1" dirty="0" err="1" smtClean="0">
                <a:solidFill>
                  <a:schemeClr val="tx1"/>
                </a:solidFill>
              </a:rPr>
              <a:t>Roger</a:t>
            </a:r>
            <a:r>
              <a:rPr lang="sl-SI" b="1" i="1" dirty="0" smtClean="0">
                <a:solidFill>
                  <a:schemeClr val="tx1"/>
                </a:solidFill>
              </a:rPr>
              <a:t>)</a:t>
            </a:r>
            <a:endParaRPr lang="sl-SI" b="1" i="1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79600" y="1647569"/>
            <a:ext cx="6807201" cy="4352248"/>
          </a:xfrm>
        </p:spPr>
        <p:txBody>
          <a:bodyPr>
            <a:normAutofit/>
          </a:bodyPr>
          <a:lstStyle/>
          <a:p>
            <a:r>
              <a:rPr lang="sl-SI" sz="2400" dirty="0" err="1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Compiled</a:t>
            </a:r>
            <a:r>
              <a:rPr lang="sl-SI" sz="24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u-</a:t>
            </a:r>
            <a:r>
              <a:rPr lang="sl-SI" sz="2400" dirty="0" err="1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boot</a:t>
            </a:r>
            <a:endParaRPr lang="sl-SI" sz="2400" dirty="0" smtClean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sl-SI" sz="2400" dirty="0" err="1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Compiled</a:t>
            </a:r>
            <a:r>
              <a:rPr lang="sl-SI" sz="24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sl-SI" sz="2400" dirty="0" err="1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Kernel</a:t>
            </a:r>
            <a:endParaRPr lang="sl-SI" sz="2400" dirty="0" smtClean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sl-SI" sz="2400" dirty="0" err="1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Setup</a:t>
            </a:r>
            <a:r>
              <a:rPr lang="sl-SI" sz="24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sl-SI" sz="2400" dirty="0" err="1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phython</a:t>
            </a:r>
            <a:r>
              <a:rPr lang="sl-SI" sz="24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server</a:t>
            </a:r>
          </a:p>
          <a:p>
            <a:r>
              <a:rPr lang="sl-SI" sz="2400" dirty="0" err="1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Compiled</a:t>
            </a:r>
            <a:r>
              <a:rPr lang="sl-SI" sz="24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sl-SI" sz="2400" dirty="0" err="1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OpenCV</a:t>
            </a:r>
            <a:endParaRPr lang="sl-SI" sz="2400" dirty="0" smtClean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sl-SI" sz="24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Got </a:t>
            </a:r>
            <a:r>
              <a:rPr lang="sl-SI" sz="2400" dirty="0" err="1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OpenCL</a:t>
            </a:r>
            <a:r>
              <a:rPr lang="sl-SI" sz="24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sl-SI" sz="2400" dirty="0" err="1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running</a:t>
            </a:r>
            <a:endParaRPr lang="sl-SI" sz="2400" dirty="0" smtClean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sl-SI" sz="2400" dirty="0" err="1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Raspberry</a:t>
            </a:r>
            <a:r>
              <a:rPr lang="sl-SI" sz="24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Pi</a:t>
            </a:r>
          </a:p>
          <a:p>
            <a:r>
              <a:rPr lang="sl-SI" sz="2400" dirty="0" err="1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Recording</a:t>
            </a:r>
            <a:r>
              <a:rPr lang="sl-SI" sz="24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(FFMPEG)</a:t>
            </a:r>
            <a:endParaRPr lang="sl-SI" sz="2400" dirty="0" smtClean="0">
              <a:solidFill>
                <a:schemeClr val="tx1"/>
              </a:solidFill>
            </a:endParaRPr>
          </a:p>
          <a:p>
            <a:endParaRPr lang="sl-SI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86226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804" y="222422"/>
            <a:ext cx="7704667" cy="1672282"/>
          </a:xfrm>
        </p:spPr>
        <p:txBody>
          <a:bodyPr/>
          <a:lstStyle/>
          <a:p>
            <a:r>
              <a:rPr lang="sl-SI" b="1" i="1" dirty="0" err="1" smtClean="0">
                <a:solidFill>
                  <a:schemeClr val="tx1"/>
                </a:solidFill>
              </a:rPr>
              <a:t>Progress</a:t>
            </a:r>
            <a:r>
              <a:rPr lang="sl-SI" b="1" i="1" dirty="0" smtClean="0">
                <a:solidFill>
                  <a:schemeClr val="tx1"/>
                </a:solidFill>
              </a:rPr>
              <a:t> – </a:t>
            </a:r>
            <a:r>
              <a:rPr lang="sl-SI" b="1" i="1" dirty="0" smtClean="0">
                <a:solidFill>
                  <a:schemeClr val="tx1"/>
                </a:solidFill>
              </a:rPr>
              <a:t>OPENCL</a:t>
            </a:r>
            <a:endParaRPr lang="sl-SI" b="1" i="1" dirty="0">
              <a:solidFill>
                <a:schemeClr val="tx1"/>
              </a:solidFill>
            </a:endParaRPr>
          </a:p>
        </p:txBody>
      </p:sp>
      <p:pic>
        <p:nvPicPr>
          <p:cNvPr id="10242" name="Picture 2" descr="https://lh3.googleusercontent.com/SyYPKqB6YN_Wn4vG9UQO7asL0Go7nhOm-sB7G3X-8h7DSSEEEpM3v7WNJZPsuCfaw18B-F1XCP8Bscfi0PksMumF3iPKfz951JAiXB3XCYnSB6M3nVV_OiEHf1hckz9dp3-QTEY53Q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0588" y="2258943"/>
            <a:ext cx="2764135" cy="3645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847355" y="3463150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sl-SI" dirty="0">
                <a:latin typeface="Arial" panose="020B0604020202020204" pitchFamily="34" charset="0"/>
              </a:rPr>
              <a:t>/</a:t>
            </a:r>
            <a:r>
              <a:rPr lang="sl-SI" dirty="0" err="1">
                <a:latin typeface="Arial" panose="020B0604020202020204" pitchFamily="34" charset="0"/>
              </a:rPr>
              <a:t>usr</a:t>
            </a:r>
            <a:r>
              <a:rPr lang="sl-SI" dirty="0">
                <a:latin typeface="Arial" panose="020B0604020202020204" pitchFamily="34" charset="0"/>
              </a:rPr>
              <a:t>/lib/libOpenCL.so: </a:t>
            </a:r>
            <a:endParaRPr lang="sl-SI" dirty="0"/>
          </a:p>
          <a:p>
            <a:r>
              <a:rPr lang="sl-SI" dirty="0" err="1">
                <a:latin typeface="Arial" panose="020B0604020202020204" pitchFamily="34" charset="0"/>
              </a:rPr>
              <a:t>undefined</a:t>
            </a:r>
            <a:r>
              <a:rPr lang="sl-SI" dirty="0">
                <a:latin typeface="Arial" panose="020B0604020202020204" pitchFamily="34" charset="0"/>
              </a:rPr>
              <a:t> </a:t>
            </a:r>
            <a:r>
              <a:rPr lang="sl-SI" dirty="0" err="1">
                <a:latin typeface="Arial" panose="020B0604020202020204" pitchFamily="34" charset="0"/>
              </a:rPr>
              <a:t>symbol</a:t>
            </a:r>
            <a:r>
              <a:rPr lang="sl-SI" dirty="0">
                <a:latin typeface="Arial" panose="020B0604020202020204" pitchFamily="34" charset="0"/>
              </a:rPr>
              <a:t>: </a:t>
            </a:r>
            <a:r>
              <a:rPr lang="sl-SI" dirty="0" err="1">
                <a:latin typeface="Arial" panose="020B0604020202020204" pitchFamily="34" charset="0"/>
              </a:rPr>
              <a:t>gcoOS_AtomConstruct</a:t>
            </a:r>
            <a:endParaRPr lang="sl-SI" dirty="0"/>
          </a:p>
          <a:p>
            <a:r>
              <a:rPr lang="sl-SI" dirty="0"/>
              <a:t/>
            </a:r>
            <a:br>
              <a:rPr lang="sl-SI" dirty="0"/>
            </a:br>
            <a:endParaRPr lang="sl-SI" dirty="0"/>
          </a:p>
        </p:txBody>
      </p:sp>
    </p:spTree>
    <p:extLst>
      <p:ext uri="{BB962C8B-B14F-4D97-AF65-F5344CB8AC3E}">
        <p14:creationId xmlns:p14="http://schemas.microsoft.com/office/powerpoint/2010/main" val="15355309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804" y="222422"/>
            <a:ext cx="7704667" cy="1672282"/>
          </a:xfrm>
        </p:spPr>
        <p:txBody>
          <a:bodyPr/>
          <a:lstStyle/>
          <a:p>
            <a:r>
              <a:rPr lang="sl-SI" b="1" i="1" dirty="0" err="1" smtClean="0">
                <a:solidFill>
                  <a:schemeClr val="tx1"/>
                </a:solidFill>
              </a:rPr>
              <a:t>Progress</a:t>
            </a:r>
            <a:r>
              <a:rPr lang="sl-SI" b="1" i="1" dirty="0" smtClean="0">
                <a:solidFill>
                  <a:schemeClr val="tx1"/>
                </a:solidFill>
              </a:rPr>
              <a:t> – </a:t>
            </a:r>
            <a:r>
              <a:rPr lang="sl-SI" b="1" i="1" dirty="0" err="1" smtClean="0">
                <a:solidFill>
                  <a:schemeClr val="tx1"/>
                </a:solidFill>
              </a:rPr>
              <a:t>controling</a:t>
            </a:r>
            <a:r>
              <a:rPr lang="sl-SI" b="1" i="1" dirty="0" smtClean="0">
                <a:solidFill>
                  <a:schemeClr val="tx1"/>
                </a:solidFill>
              </a:rPr>
              <a:t> </a:t>
            </a:r>
            <a:r>
              <a:rPr lang="sl-SI" b="1" i="1" dirty="0" err="1" smtClean="0">
                <a:solidFill>
                  <a:schemeClr val="tx1"/>
                </a:solidFill>
              </a:rPr>
              <a:t>the</a:t>
            </a:r>
            <a:r>
              <a:rPr lang="sl-SI" b="1" i="1" dirty="0" smtClean="0">
                <a:solidFill>
                  <a:schemeClr val="tx1"/>
                </a:solidFill>
              </a:rPr>
              <a:t> car:</a:t>
            </a:r>
            <a:endParaRPr lang="sl-SI" b="1" i="1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54886" y="1511065"/>
            <a:ext cx="6807201" cy="2000392"/>
          </a:xfrm>
        </p:spPr>
        <p:txBody>
          <a:bodyPr>
            <a:normAutofit/>
          </a:bodyPr>
          <a:lstStyle/>
          <a:p>
            <a:r>
              <a:rPr lang="sl-SI" sz="2400" i="1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FPGA &lt;-&gt; i.MX6 &lt;-&gt; PC GUI</a:t>
            </a:r>
          </a:p>
          <a:p>
            <a:r>
              <a:rPr lang="sl-SI" sz="2400" i="1" dirty="0" err="1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Pwm</a:t>
            </a:r>
            <a:r>
              <a:rPr lang="sl-SI" sz="2400" i="1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(</a:t>
            </a:r>
            <a:r>
              <a:rPr lang="sl-SI" sz="2400" i="1" dirty="0" err="1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steering</a:t>
            </a:r>
            <a:r>
              <a:rPr lang="sl-SI" sz="2400" i="1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sl-SI" sz="2400" i="1" dirty="0" err="1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and</a:t>
            </a:r>
            <a:r>
              <a:rPr lang="sl-SI" sz="2400" i="1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sl-SI" sz="2400" i="1" dirty="0" err="1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acceleration</a:t>
            </a:r>
            <a:r>
              <a:rPr lang="sl-SI" sz="2400" i="1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</a:p>
          <a:p>
            <a:r>
              <a:rPr lang="sl-SI" sz="2400" i="1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Open </a:t>
            </a:r>
            <a:r>
              <a:rPr lang="sl-SI" sz="2400" i="1" dirty="0" err="1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loop</a:t>
            </a:r>
            <a:r>
              <a:rPr lang="sl-SI" sz="2400" i="1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sl-SI" sz="2400" i="1" dirty="0" err="1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regulation</a:t>
            </a:r>
            <a:endParaRPr lang="sl-SI" sz="2400" i="1" dirty="0" smtClean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sl-SI" dirty="0" smtClean="0"/>
          </a:p>
          <a:p>
            <a:endParaRPr lang="sl-SI" dirty="0"/>
          </a:p>
        </p:txBody>
      </p:sp>
      <p:pic>
        <p:nvPicPr>
          <p:cNvPr id="7174" name="Picture 6" descr="https://lh6.googleusercontent.com/YdjmHx3Nr4R-BzeRhbWFZF9yU56b_AcUgoljYKKihFi-oKX4jm9TAwsFzseu3u0dlxIFBGPGVs7nNW5D1bTB5Ym7OQNPyWvw7JWzyB4hE4IrYBHqKj1eTg3RakljEKQoMPpiaCJhO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5452" y="3127817"/>
            <a:ext cx="4377850" cy="3412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3515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TM03457485[[fn=Mesh]]</Template>
  <TotalTime>1404</TotalTime>
  <Words>547</Words>
  <Application>Microsoft Office PowerPoint</Application>
  <PresentationFormat>On-screen Show (4:3)</PresentationFormat>
  <Paragraphs>132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7" baseType="lpstr">
      <vt:lpstr>Arial</vt:lpstr>
      <vt:lpstr>Century Gothic</vt:lpstr>
      <vt:lpstr>Verdana</vt:lpstr>
      <vt:lpstr>Mesh</vt:lpstr>
      <vt:lpstr>AutonOmous Car</vt:lpstr>
      <vt:lpstr>Team:</vt:lpstr>
      <vt:lpstr>Goals:</vt:lpstr>
      <vt:lpstr>Car:</vt:lpstr>
      <vt:lpstr>System:</vt:lpstr>
      <vt:lpstr>PowerPoint Presentation</vt:lpstr>
      <vt:lpstr>Progress – System (Roger)</vt:lpstr>
      <vt:lpstr>Progress – OPENCL</vt:lpstr>
      <vt:lpstr>Progress – controling the car:</vt:lpstr>
      <vt:lpstr>Progress – mechanical</vt:lpstr>
      <vt:lpstr>Progress – GPS:</vt:lpstr>
      <vt:lpstr>Progress – Cameras:</vt:lpstr>
      <vt:lpstr>Progress – Cameras:</vt:lpstr>
      <vt:lpstr>Traffic Sign Detection - PROCEDURE (Christoph &amp; Christoph)</vt:lpstr>
      <vt:lpstr>Traffic Sign Detection – MILESTONES</vt:lpstr>
      <vt:lpstr>Traffic Sign Detection - RESULTS</vt:lpstr>
      <vt:lpstr>Traffic Sign Detection - RESULTS</vt:lpstr>
      <vt:lpstr>Line Detection - PROCEDURE (Fabian)</vt:lpstr>
      <vt:lpstr>Line Detection – Missing</vt:lpstr>
      <vt:lpstr>Line Detection – RESULTS</vt:lpstr>
      <vt:lpstr>Line Detection - results</vt:lpstr>
      <vt:lpstr>Progress – Traffic Light Detection (Ioannis)</vt:lpstr>
      <vt:lpstr>Progress – Issues and solutions</vt:lpstr>
      <vt:lpstr>Traffic Light Detection - Results</vt:lpstr>
      <vt:lpstr>Traffic Light Detection - Results</vt:lpstr>
      <vt:lpstr>Stereo Vision - PROCEDURE (Laurie)</vt:lpstr>
      <vt:lpstr>Stereo Vision - PROCEDURE</vt:lpstr>
      <vt:lpstr>Stereo Vision - Improvements</vt:lpstr>
      <vt:lpstr>Stereo Vision - RESULTS</vt:lpstr>
      <vt:lpstr>Stereo Vision - RESULTS</vt:lpstr>
      <vt:lpstr>FUTURE WORK - odometry</vt:lpstr>
      <vt:lpstr>FUTURE WORK - TENTACLES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Autonmous Car</dc:title>
  <dc:creator>Valentin Novak</dc:creator>
  <cp:lastModifiedBy>Valentin Novak</cp:lastModifiedBy>
  <cp:revision>259</cp:revision>
  <dcterms:created xsi:type="dcterms:W3CDTF">2015-11-26T23:06:42Z</dcterms:created>
  <dcterms:modified xsi:type="dcterms:W3CDTF">2015-11-30T13:01:47Z</dcterms:modified>
</cp:coreProperties>
</file>